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4"/>
  </p:sldMasterIdLst>
  <p:notesMasterIdLst>
    <p:notesMasterId r:id="rId21"/>
  </p:notesMasterIdLst>
  <p:sldIdLst>
    <p:sldId id="256" r:id="rId5"/>
    <p:sldId id="266" r:id="rId6"/>
    <p:sldId id="267" r:id="rId7"/>
    <p:sldId id="268" r:id="rId8"/>
    <p:sldId id="259" r:id="rId9"/>
    <p:sldId id="264" r:id="rId10"/>
    <p:sldId id="265" r:id="rId11"/>
    <p:sldId id="269" r:id="rId12"/>
    <p:sldId id="260" r:id="rId13"/>
    <p:sldId id="270" r:id="rId14"/>
    <p:sldId id="257" r:id="rId15"/>
    <p:sldId id="258" r:id="rId16"/>
    <p:sldId id="271" r:id="rId17"/>
    <p:sldId id="261" r:id="rId18"/>
    <p:sldId id="262" r:id="rId19"/>
    <p:sldId id="263" r:id="rId20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F0B2166-F946-4BE5-B329-133E235D3414}" v="351" dt="2024-08-06T19:11:46.358"/>
    <p1510:client id="{6FA14932-30DB-F975-75BC-A6CD59522747}" v="258" dt="2024-08-06T16:25:36.138"/>
    <p1510:client id="{7BC5BA0B-2501-FC68-1C92-DD7ABEEEDD40}" v="117" dt="2024-08-06T19:57:07.637"/>
    <p1510:client id="{896E09A9-87DA-4522-5C8D-028DA7663E7F}" v="91" dt="2024-08-06T13:13:17.983"/>
    <p1510:client id="{A5F7DD22-A415-10CA-390A-5F52F9DDAF8D}" v="871" dt="2024-08-06T18:59:32.131"/>
    <p1510:client id="{B9E3958B-3938-F7B5-E0EB-2C6DB70A752B}" v="5" dt="2024-08-06T19:49:07.724"/>
    <p1510:client id="{B9EE785F-F35D-5797-DE20-798577A7C1DD}" v="139" dt="2024-08-06T16:43:25.215"/>
    <p1510:client id="{C5C8E0A6-19B1-458C-A01C-D68B0081CF86}" v="132" dt="2024-08-06T19:52:17.403"/>
    <p1510:client id="{FA4AF70A-D1F2-25F0-11FB-92B47038A176}" v="13" dt="2024-08-06T19:43:18.93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6" d="100"/>
          <a:sy n="76" d="100"/>
        </p:scale>
        <p:origin x="126" y="3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>
        <c:manualLayout>
          <c:xMode val="edge"/>
          <c:yMode val="edge"/>
          <c:x val="0.4876379194714226"/>
          <c:y val="1.302384662899436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22000596139993542"/>
          <c:y val="3.3081666202166495E-2"/>
          <c:w val="0.76574716212523908"/>
          <c:h val="0.7801277281132003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RMSE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SVD Tuned</c:v>
                </c:pt>
                <c:pt idx="1">
                  <c:v>SVD </c:v>
                </c:pt>
                <c:pt idx="2">
                  <c:v>Collaborative Filtering</c:v>
                </c:pt>
                <c:pt idx="3">
                  <c:v>Content_Based Filtering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1.385</c:v>
                </c:pt>
                <c:pt idx="1">
                  <c:v>1.4390000000000001</c:v>
                </c:pt>
                <c:pt idx="2">
                  <c:v>2.698</c:v>
                </c:pt>
                <c:pt idx="3">
                  <c:v>2.698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9DD-4BBD-8543-FCB304C7778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419221920"/>
        <c:axId val="419227168"/>
      </c:barChart>
      <c:catAx>
        <c:axId val="41922192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19227168"/>
        <c:crosses val="autoZero"/>
        <c:auto val="1"/>
        <c:lblAlgn val="ctr"/>
        <c:lblOffset val="100"/>
        <c:noMultiLvlLbl val="0"/>
      </c:catAx>
      <c:valAx>
        <c:axId val="41922716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1922192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708316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70747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02337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2354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82086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75541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72682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72560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1331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800" y="1346836"/>
            <a:ext cx="10972800" cy="2865120"/>
          </a:xfrm>
        </p:spPr>
        <p:txBody>
          <a:bodyPr anchor="b"/>
          <a:lstStyle>
            <a:lvl1pPr algn="ctr">
              <a:defRPr sz="10667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4322446"/>
            <a:ext cx="10972800" cy="1986914"/>
          </a:xfrm>
        </p:spPr>
        <p:txBody>
          <a:bodyPr/>
          <a:lstStyle>
            <a:lvl1pPr marL="0" indent="0" algn="ctr">
              <a:buNone/>
              <a:defRPr sz="4267"/>
            </a:lvl1pPr>
            <a:lvl2pPr marL="812810" indent="0" algn="ctr">
              <a:buNone/>
              <a:defRPr sz="3556"/>
            </a:lvl2pPr>
            <a:lvl3pPr marL="1625620" indent="0" algn="ctr">
              <a:buNone/>
              <a:defRPr sz="3200"/>
            </a:lvl3pPr>
            <a:lvl4pPr marL="2438430" indent="0" algn="ctr">
              <a:buNone/>
              <a:defRPr sz="2844"/>
            </a:lvl4pPr>
            <a:lvl5pPr marL="3251241" indent="0" algn="ctr">
              <a:buNone/>
              <a:defRPr sz="2844"/>
            </a:lvl5pPr>
            <a:lvl6pPr marL="4064051" indent="0" algn="ctr">
              <a:buNone/>
              <a:defRPr sz="2844"/>
            </a:lvl6pPr>
            <a:lvl7pPr marL="4876861" indent="0" algn="ctr">
              <a:buNone/>
              <a:defRPr sz="2844"/>
            </a:lvl7pPr>
            <a:lvl8pPr marL="5689671" indent="0" algn="ctr">
              <a:buNone/>
              <a:defRPr sz="2844"/>
            </a:lvl8pPr>
            <a:lvl9pPr marL="6502481" indent="0" algn="ctr">
              <a:buNone/>
              <a:defRPr sz="2844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22166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52113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469880" y="438150"/>
            <a:ext cx="3154680" cy="6974206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05840" y="438150"/>
            <a:ext cx="9281160" cy="697420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03902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94193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96179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8220" y="2051686"/>
            <a:ext cx="12618720" cy="3423284"/>
          </a:xfrm>
        </p:spPr>
        <p:txBody>
          <a:bodyPr anchor="b"/>
          <a:lstStyle>
            <a:lvl1pPr>
              <a:defRPr sz="10667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8220" y="5507356"/>
            <a:ext cx="12618720" cy="1800224"/>
          </a:xfrm>
        </p:spPr>
        <p:txBody>
          <a:bodyPr/>
          <a:lstStyle>
            <a:lvl1pPr marL="0" indent="0">
              <a:buNone/>
              <a:defRPr sz="4267">
                <a:solidFill>
                  <a:schemeClr val="tx1">
                    <a:tint val="75000"/>
                  </a:schemeClr>
                </a:solidFill>
              </a:defRPr>
            </a:lvl1pPr>
            <a:lvl2pPr marL="812810" indent="0">
              <a:buNone/>
              <a:defRPr sz="3556">
                <a:solidFill>
                  <a:schemeClr val="tx1">
                    <a:tint val="75000"/>
                  </a:schemeClr>
                </a:solidFill>
              </a:defRPr>
            </a:lvl2pPr>
            <a:lvl3pPr marL="162562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3pPr>
            <a:lvl4pPr marL="2438430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4pPr>
            <a:lvl5pPr marL="3251241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5pPr>
            <a:lvl6pPr marL="4064051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6pPr>
            <a:lvl7pPr marL="4876861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7pPr>
            <a:lvl8pPr marL="5689671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8pPr>
            <a:lvl9pPr marL="6502481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04176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058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066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76735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438150"/>
            <a:ext cx="12618720" cy="159067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7746" y="2017396"/>
            <a:ext cx="6189344" cy="988694"/>
          </a:xfrm>
        </p:spPr>
        <p:txBody>
          <a:bodyPr anchor="b"/>
          <a:lstStyle>
            <a:lvl1pPr marL="0" indent="0">
              <a:buNone/>
              <a:defRPr sz="4267" b="1"/>
            </a:lvl1pPr>
            <a:lvl2pPr marL="812810" indent="0">
              <a:buNone/>
              <a:defRPr sz="3556" b="1"/>
            </a:lvl2pPr>
            <a:lvl3pPr marL="1625620" indent="0">
              <a:buNone/>
              <a:defRPr sz="3200" b="1"/>
            </a:lvl3pPr>
            <a:lvl4pPr marL="2438430" indent="0">
              <a:buNone/>
              <a:defRPr sz="2844" b="1"/>
            </a:lvl4pPr>
            <a:lvl5pPr marL="3251241" indent="0">
              <a:buNone/>
              <a:defRPr sz="2844" b="1"/>
            </a:lvl5pPr>
            <a:lvl6pPr marL="4064051" indent="0">
              <a:buNone/>
              <a:defRPr sz="2844" b="1"/>
            </a:lvl6pPr>
            <a:lvl7pPr marL="4876861" indent="0">
              <a:buNone/>
              <a:defRPr sz="2844" b="1"/>
            </a:lvl7pPr>
            <a:lvl8pPr marL="5689671" indent="0">
              <a:buNone/>
              <a:defRPr sz="2844" b="1"/>
            </a:lvl8pPr>
            <a:lvl9pPr marL="6502481" indent="0">
              <a:buNone/>
              <a:defRPr sz="284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7746" y="3006090"/>
            <a:ext cx="6189344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406640" y="2017396"/>
            <a:ext cx="6219826" cy="988694"/>
          </a:xfrm>
        </p:spPr>
        <p:txBody>
          <a:bodyPr anchor="b"/>
          <a:lstStyle>
            <a:lvl1pPr marL="0" indent="0">
              <a:buNone/>
              <a:defRPr sz="4267" b="1"/>
            </a:lvl1pPr>
            <a:lvl2pPr marL="812810" indent="0">
              <a:buNone/>
              <a:defRPr sz="3556" b="1"/>
            </a:lvl2pPr>
            <a:lvl3pPr marL="1625620" indent="0">
              <a:buNone/>
              <a:defRPr sz="3200" b="1"/>
            </a:lvl3pPr>
            <a:lvl4pPr marL="2438430" indent="0">
              <a:buNone/>
              <a:defRPr sz="2844" b="1"/>
            </a:lvl4pPr>
            <a:lvl5pPr marL="3251241" indent="0">
              <a:buNone/>
              <a:defRPr sz="2844" b="1"/>
            </a:lvl5pPr>
            <a:lvl6pPr marL="4064051" indent="0">
              <a:buNone/>
              <a:defRPr sz="2844" b="1"/>
            </a:lvl6pPr>
            <a:lvl7pPr marL="4876861" indent="0">
              <a:buNone/>
              <a:defRPr sz="2844" b="1"/>
            </a:lvl7pPr>
            <a:lvl8pPr marL="5689671" indent="0">
              <a:buNone/>
              <a:defRPr sz="2844" b="1"/>
            </a:lvl8pPr>
            <a:lvl9pPr marL="6502481" indent="0">
              <a:buNone/>
              <a:defRPr sz="284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06640" y="3006090"/>
            <a:ext cx="6219826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8/8/2024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08357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8/8/2024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92893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8/8/2024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33982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568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>
              <a:defRPr sz="5689"/>
            </a:lvl1pPr>
            <a:lvl2pPr>
              <a:defRPr sz="4978"/>
            </a:lvl2pPr>
            <a:lvl3pPr>
              <a:defRPr sz="4267"/>
            </a:lvl3pPr>
            <a:lvl4pPr>
              <a:defRPr sz="3556"/>
            </a:lvl4pPr>
            <a:lvl5pPr>
              <a:defRPr sz="3556"/>
            </a:lvl5pPr>
            <a:lvl6pPr>
              <a:defRPr sz="3556"/>
            </a:lvl6pPr>
            <a:lvl7pPr>
              <a:defRPr sz="3556"/>
            </a:lvl7pPr>
            <a:lvl8pPr>
              <a:defRPr sz="3556"/>
            </a:lvl8pPr>
            <a:lvl9pPr>
              <a:defRPr sz="3556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2844"/>
            </a:lvl1pPr>
            <a:lvl2pPr marL="812810" indent="0">
              <a:buNone/>
              <a:defRPr sz="2489"/>
            </a:lvl2pPr>
            <a:lvl3pPr marL="1625620" indent="0">
              <a:buNone/>
              <a:defRPr sz="2133"/>
            </a:lvl3pPr>
            <a:lvl4pPr marL="2438430" indent="0">
              <a:buNone/>
              <a:defRPr sz="1778"/>
            </a:lvl4pPr>
            <a:lvl5pPr marL="3251241" indent="0">
              <a:buNone/>
              <a:defRPr sz="1778"/>
            </a:lvl5pPr>
            <a:lvl6pPr marL="4064051" indent="0">
              <a:buNone/>
              <a:defRPr sz="1778"/>
            </a:lvl6pPr>
            <a:lvl7pPr marL="4876861" indent="0">
              <a:buNone/>
              <a:defRPr sz="1778"/>
            </a:lvl7pPr>
            <a:lvl8pPr marL="5689671" indent="0">
              <a:buNone/>
              <a:defRPr sz="1778"/>
            </a:lvl8pPr>
            <a:lvl9pPr marL="6502481" indent="0">
              <a:buNone/>
              <a:defRPr sz="1778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08830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568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219826" y="1184911"/>
            <a:ext cx="7406640" cy="5848350"/>
          </a:xfrm>
        </p:spPr>
        <p:txBody>
          <a:bodyPr anchor="t"/>
          <a:lstStyle>
            <a:lvl1pPr marL="0" indent="0">
              <a:buNone/>
              <a:defRPr sz="5689"/>
            </a:lvl1pPr>
            <a:lvl2pPr marL="812810" indent="0">
              <a:buNone/>
              <a:defRPr sz="4978"/>
            </a:lvl2pPr>
            <a:lvl3pPr marL="1625620" indent="0">
              <a:buNone/>
              <a:defRPr sz="4267"/>
            </a:lvl3pPr>
            <a:lvl4pPr marL="2438430" indent="0">
              <a:buNone/>
              <a:defRPr sz="3556"/>
            </a:lvl4pPr>
            <a:lvl5pPr marL="3251241" indent="0">
              <a:buNone/>
              <a:defRPr sz="3556"/>
            </a:lvl5pPr>
            <a:lvl6pPr marL="4064051" indent="0">
              <a:buNone/>
              <a:defRPr sz="3556"/>
            </a:lvl6pPr>
            <a:lvl7pPr marL="4876861" indent="0">
              <a:buNone/>
              <a:defRPr sz="3556"/>
            </a:lvl7pPr>
            <a:lvl8pPr marL="5689671" indent="0">
              <a:buNone/>
              <a:defRPr sz="3556"/>
            </a:lvl8pPr>
            <a:lvl9pPr marL="6502481" indent="0">
              <a:buNone/>
              <a:defRPr sz="3556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2844"/>
            </a:lvl1pPr>
            <a:lvl2pPr marL="812810" indent="0">
              <a:buNone/>
              <a:defRPr sz="2489"/>
            </a:lvl2pPr>
            <a:lvl3pPr marL="1625620" indent="0">
              <a:buNone/>
              <a:defRPr sz="2133"/>
            </a:lvl3pPr>
            <a:lvl4pPr marL="2438430" indent="0">
              <a:buNone/>
              <a:defRPr sz="1778"/>
            </a:lvl4pPr>
            <a:lvl5pPr marL="3251241" indent="0">
              <a:buNone/>
              <a:defRPr sz="1778"/>
            </a:lvl5pPr>
            <a:lvl6pPr marL="4064051" indent="0">
              <a:buNone/>
              <a:defRPr sz="1778"/>
            </a:lvl6pPr>
            <a:lvl7pPr marL="4876861" indent="0">
              <a:buNone/>
              <a:defRPr sz="1778"/>
            </a:lvl7pPr>
            <a:lvl8pPr marL="5689671" indent="0">
              <a:buNone/>
              <a:defRPr sz="1778"/>
            </a:lvl8pPr>
            <a:lvl9pPr marL="6502481" indent="0">
              <a:buNone/>
              <a:defRPr sz="1778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2712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05840" y="438150"/>
            <a:ext cx="12618720" cy="1590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40" y="2190750"/>
            <a:ext cx="12618720" cy="5221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13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8/8/2024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13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13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400300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.png"/><Relationship Id="rId4" Type="http://schemas.openxmlformats.org/officeDocument/2006/relationships/hyperlink" Target="https://gamma.app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.png"/><Relationship Id="rId4" Type="http://schemas.openxmlformats.org/officeDocument/2006/relationships/hyperlink" Target="https://gamma.app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5" Type="http://schemas.openxmlformats.org/officeDocument/2006/relationships/chart" Target="../charts/chart1.xml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gamma.app" TargetMode="External"/><Relationship Id="rId3" Type="http://schemas.openxmlformats.org/officeDocument/2006/relationships/image" Target="../media/image15.png"/><Relationship Id="rId7" Type="http://schemas.openxmlformats.org/officeDocument/2006/relationships/hyperlink" Target="https://nkhubalale-recommendation-system-app-izOvxz.streanlit.app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.png"/><Relationship Id="rId4" Type="http://schemas.openxmlformats.org/officeDocument/2006/relationships/hyperlink" Target="https://gamma.app" TargetMode="Externa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nkhubalale-recommendation-system-app-izOvxz.streanlit.app/" TargetMode="External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3.png"/><Relationship Id="rId11" Type="http://schemas.openxmlformats.org/officeDocument/2006/relationships/image" Target="../media/image25.png"/><Relationship Id="rId5" Type="http://schemas.openxmlformats.org/officeDocument/2006/relationships/image" Target="../media/image22.png"/><Relationship Id="rId10" Type="http://schemas.openxmlformats.org/officeDocument/2006/relationships/image" Target="../media/image2.png"/><Relationship Id="rId4" Type="http://schemas.openxmlformats.org/officeDocument/2006/relationships/image" Target="../media/image21.png"/><Relationship Id="rId9" Type="http://schemas.openxmlformats.org/officeDocument/2006/relationships/hyperlink" Target="https://gamma.app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.png"/><Relationship Id="rId5" Type="http://schemas.openxmlformats.org/officeDocument/2006/relationships/hyperlink" Target="https://gamma.app" TargetMode="External"/><Relationship Id="rId4" Type="http://schemas.openxmlformats.org/officeDocument/2006/relationships/hyperlink" Target="https://www.kaggle.com/datasets/CooperUnion/anime-recommendations-database)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.jpe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.png"/><Relationship Id="rId4" Type="http://schemas.openxmlformats.org/officeDocument/2006/relationships/hyperlink" Target="https://gamma.app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  <p:txBody>
          <a:bodyPr/>
          <a:lstStyle/>
          <a:p>
            <a:endParaRPr lang="en-ZA" dirty="0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  <p:txBody>
          <a:bodyPr/>
          <a:lstStyle/>
          <a:p>
            <a:endParaRPr lang="en-ZA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64037" y="1385292"/>
            <a:ext cx="7415927" cy="319397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8384"/>
              </a:lnSpc>
              <a:buNone/>
            </a:pPr>
            <a:r>
              <a:rPr lang="en-US" sz="6707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Anime Recommendation System</a:t>
            </a:r>
            <a:endParaRPr lang="en-US" sz="6707" dirty="0"/>
          </a:p>
        </p:txBody>
      </p:sp>
      <p:sp>
        <p:nvSpPr>
          <p:cNvPr id="6" name="Text 3"/>
          <p:cNvSpPr/>
          <p:nvPr/>
        </p:nvSpPr>
        <p:spPr>
          <a:xfrm>
            <a:off x="864037" y="4949547"/>
            <a:ext cx="7415927" cy="118514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>
              <a:lnSpc>
                <a:spcPts val="3110"/>
              </a:lnSpc>
              <a:buNone/>
            </a:pPr>
            <a:endParaRPr lang="en-US" sz="1900" dirty="0">
              <a:solidFill>
                <a:srgbClr val="C9C2C0"/>
              </a:solidFill>
              <a:ea typeface="Gelasio"/>
            </a:endParaRPr>
          </a:p>
        </p:txBody>
      </p:sp>
      <p:sp>
        <p:nvSpPr>
          <p:cNvPr id="7" name="Shape 4"/>
          <p:cNvSpPr/>
          <p:nvPr/>
        </p:nvSpPr>
        <p:spPr>
          <a:xfrm>
            <a:off x="864037" y="6430804"/>
            <a:ext cx="394930" cy="394930"/>
          </a:xfrm>
          <a:prstGeom prst="roundRect">
            <a:avLst>
              <a:gd name="adj" fmla="val 23151155"/>
            </a:avLst>
          </a:prstGeom>
          <a:solidFill>
            <a:srgbClr val="837BD5"/>
          </a:solidFill>
          <a:ln w="762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n-ZA" dirty="0"/>
          </a:p>
        </p:txBody>
      </p:sp>
      <p:sp>
        <p:nvSpPr>
          <p:cNvPr id="8" name="Text 5"/>
          <p:cNvSpPr/>
          <p:nvPr/>
        </p:nvSpPr>
        <p:spPr>
          <a:xfrm>
            <a:off x="977265" y="6579513"/>
            <a:ext cx="168354" cy="975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768"/>
              </a:lnSpc>
              <a:buNone/>
            </a:pPr>
            <a:endParaRPr lang="en-US" sz="768" dirty="0"/>
          </a:p>
        </p:txBody>
      </p:sp>
      <p:sp>
        <p:nvSpPr>
          <p:cNvPr id="9" name="Text 6"/>
          <p:cNvSpPr/>
          <p:nvPr/>
        </p:nvSpPr>
        <p:spPr>
          <a:xfrm>
            <a:off x="1382316" y="6412349"/>
            <a:ext cx="3042761" cy="43195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402"/>
              </a:lnSpc>
              <a:buNone/>
            </a:pPr>
            <a:r>
              <a:rPr lang="en-US" sz="2430" b="1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by OTAKU OASIS</a:t>
            </a:r>
            <a:endParaRPr lang="en-US" sz="2430" dirty="0"/>
          </a:p>
        </p:txBody>
      </p:sp>
      <p:pic>
        <p:nvPicPr>
          <p:cNvPr id="10" name="Image 1" descr="preencoded.png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  <p:txBody>
          <a:bodyPr/>
          <a:lstStyle/>
          <a:p>
            <a:endParaRPr lang="en-ZA" dirty="0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  <p:txBody>
          <a:bodyPr/>
          <a:lstStyle/>
          <a:p>
            <a:endParaRPr lang="en-ZA" dirty="0"/>
          </a:p>
        </p:txBody>
      </p:sp>
      <p:sp>
        <p:nvSpPr>
          <p:cNvPr id="5" name="Text 2"/>
          <p:cNvSpPr/>
          <p:nvPr/>
        </p:nvSpPr>
        <p:spPr>
          <a:xfrm>
            <a:off x="435189" y="461325"/>
            <a:ext cx="7859554" cy="114681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>
              <a:lnSpc>
                <a:spcPts val="4515"/>
              </a:lnSpc>
              <a:buNone/>
            </a:pPr>
            <a:r>
              <a:rPr lang="en-US" sz="3600" dirty="0">
                <a:solidFill>
                  <a:srgbClr val="D8B6A4"/>
                </a:solidFill>
                <a:latin typeface="Gelasio"/>
                <a:ea typeface="Gelasio" pitchFamily="34" charset="-122"/>
                <a:cs typeface="Gelasio" pitchFamily="34" charset="-120"/>
              </a:rPr>
              <a:t>Model Selection</a:t>
            </a:r>
            <a:endParaRPr lang="en-US" sz="3600" dirty="0">
              <a:latin typeface="Gelasio"/>
            </a:endParaRPr>
          </a:p>
        </p:txBody>
      </p:sp>
      <p:sp>
        <p:nvSpPr>
          <p:cNvPr id="8" name="Text 5"/>
          <p:cNvSpPr/>
          <p:nvPr/>
        </p:nvSpPr>
        <p:spPr>
          <a:xfrm>
            <a:off x="428883" y="1324575"/>
            <a:ext cx="2293858" cy="286703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>
              <a:lnSpc>
                <a:spcPts val="2258"/>
              </a:lnSpc>
            </a:pPr>
            <a:r>
              <a:rPr lang="en-US" dirty="0">
                <a:solidFill>
                  <a:srgbClr val="C9C2C0"/>
                </a:solidFill>
                <a:latin typeface="Gelasio"/>
                <a:ea typeface="Gelasio"/>
              </a:rPr>
              <a:t>Hierarichal Clustering</a:t>
            </a:r>
          </a:p>
        </p:txBody>
      </p:sp>
      <p:sp>
        <p:nvSpPr>
          <p:cNvPr id="9" name="Text 6"/>
          <p:cNvSpPr/>
          <p:nvPr/>
        </p:nvSpPr>
        <p:spPr>
          <a:xfrm>
            <a:off x="6312098" y="3739872"/>
            <a:ext cx="7492603" cy="58697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>
              <a:lnSpc>
                <a:spcPts val="2312"/>
              </a:lnSpc>
              <a:buNone/>
            </a:pPr>
            <a:endParaRPr lang="en-US" sz="1400" dirty="0">
              <a:solidFill>
                <a:srgbClr val="C9C2C0"/>
              </a:solidFill>
              <a:latin typeface="Gelasio"/>
            </a:endParaRPr>
          </a:p>
        </p:txBody>
      </p:sp>
      <p:sp>
        <p:nvSpPr>
          <p:cNvPr id="11" name="Text 8"/>
          <p:cNvSpPr/>
          <p:nvPr/>
        </p:nvSpPr>
        <p:spPr>
          <a:xfrm>
            <a:off x="7761336" y="1323193"/>
            <a:ext cx="2431880" cy="286703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>
              <a:lnSpc>
                <a:spcPts val="2258"/>
              </a:lnSpc>
            </a:pPr>
            <a:r>
              <a:rPr lang="en-US" dirty="0">
                <a:solidFill>
                  <a:srgbClr val="C9C2C0"/>
                </a:solidFill>
                <a:latin typeface="Gelasio"/>
                <a:ea typeface="Gelasio"/>
              </a:rPr>
              <a:t>Gaussian Mixture Models</a:t>
            </a:r>
          </a:p>
        </p:txBody>
      </p:sp>
      <p:sp>
        <p:nvSpPr>
          <p:cNvPr id="12" name="Text 9"/>
          <p:cNvSpPr/>
          <p:nvPr/>
        </p:nvSpPr>
        <p:spPr>
          <a:xfrm>
            <a:off x="6312098" y="5273993"/>
            <a:ext cx="7492603" cy="58697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>
              <a:lnSpc>
                <a:spcPts val="2312"/>
              </a:lnSpc>
              <a:buNone/>
            </a:pPr>
            <a:endParaRPr lang="en-US" sz="1400" dirty="0">
              <a:solidFill>
                <a:srgbClr val="C9C2C0"/>
              </a:solidFill>
              <a:latin typeface="Gelasio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6312098" y="6411397"/>
            <a:ext cx="2472452" cy="286703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 marL="0" indent="0">
              <a:lnSpc>
                <a:spcPts val="2258"/>
              </a:lnSpc>
              <a:buNone/>
            </a:pPr>
            <a:endParaRPr lang="en-US" dirty="0">
              <a:solidFill>
                <a:srgbClr val="C9C2C0"/>
              </a:solidFill>
              <a:latin typeface="Gelasio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6312098" y="6808113"/>
            <a:ext cx="7492603" cy="293489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 marL="0" indent="0">
              <a:lnSpc>
                <a:spcPts val="2312"/>
              </a:lnSpc>
              <a:buNone/>
            </a:pPr>
            <a:endParaRPr lang="en-US" sz="1400" dirty="0">
              <a:solidFill>
                <a:srgbClr val="C9C2C0"/>
              </a:solidFill>
              <a:latin typeface="Gelasio"/>
            </a:endParaRPr>
          </a:p>
        </p:txBody>
      </p:sp>
      <p:pic>
        <p:nvPicPr>
          <p:cNvPr id="16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  <p:pic>
        <p:nvPicPr>
          <p:cNvPr id="6" name="Picture 5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7ECAC5A5-4245-DBBE-46FE-6F6929BDCD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3477" y="2054434"/>
            <a:ext cx="6465498" cy="5535462"/>
          </a:xfrm>
          <a:prstGeom prst="rect">
            <a:avLst/>
          </a:prstGeom>
        </p:spPr>
      </p:pic>
      <p:pic>
        <p:nvPicPr>
          <p:cNvPr id="7" name="Picture 6" descr="A chart of a mixture model clusters&#10;&#10;Description automatically generated">
            <a:extLst>
              <a:ext uri="{FF2B5EF4-FFF2-40B4-BE49-F238E27FC236}">
                <a16:creationId xmlns:a16="http://schemas.microsoft.com/office/drawing/2014/main" id="{76147BA7-B6D5-C9DF-491E-AACB483634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08371" y="2035835"/>
            <a:ext cx="6897537" cy="5555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6836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  <p:txBody>
          <a:bodyPr/>
          <a:lstStyle/>
          <a:p>
            <a:endParaRPr lang="en-ZA" dirty="0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  <p:txBody>
          <a:bodyPr/>
          <a:lstStyle/>
          <a:p>
            <a:endParaRPr lang="en-ZA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64037" y="701635"/>
            <a:ext cx="7415927" cy="154305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6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Collaborative Filtering Approach</a:t>
            </a:r>
            <a:endParaRPr lang="en-US" sz="4860" dirty="0"/>
          </a:p>
        </p:txBody>
      </p:sp>
      <p:sp>
        <p:nvSpPr>
          <p:cNvPr id="6" name="Text 3"/>
          <p:cNvSpPr/>
          <p:nvPr/>
        </p:nvSpPr>
        <p:spPr>
          <a:xfrm>
            <a:off x="864037" y="2614970"/>
            <a:ext cx="7415927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This approach leverages similarities between users' preferences to generate recommendations. It analyzes past ratings and interactions to find users with similar tastes.</a:t>
            </a:r>
            <a:endParaRPr lang="en-US" sz="1944" dirty="0"/>
          </a:p>
        </p:txBody>
      </p:sp>
      <p:sp>
        <p:nvSpPr>
          <p:cNvPr id="7" name="Shape 4"/>
          <p:cNvSpPr/>
          <p:nvPr/>
        </p:nvSpPr>
        <p:spPr>
          <a:xfrm>
            <a:off x="864037" y="4355425"/>
            <a:ext cx="555427" cy="555427"/>
          </a:xfrm>
          <a:prstGeom prst="roundRect">
            <a:avLst>
              <a:gd name="adj" fmla="val 6668"/>
            </a:avLst>
          </a:prstGeom>
          <a:solidFill>
            <a:srgbClr val="373433"/>
          </a:solidFill>
          <a:ln/>
        </p:spPr>
        <p:txBody>
          <a:bodyPr/>
          <a:lstStyle/>
          <a:p>
            <a:endParaRPr lang="en-ZA" dirty="0"/>
          </a:p>
        </p:txBody>
      </p:sp>
      <p:sp>
        <p:nvSpPr>
          <p:cNvPr id="8" name="Text 5"/>
          <p:cNvSpPr/>
          <p:nvPr/>
        </p:nvSpPr>
        <p:spPr>
          <a:xfrm>
            <a:off x="1062157" y="4447937"/>
            <a:ext cx="159187" cy="3702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16"/>
              </a:lnSpc>
              <a:buNone/>
            </a:pPr>
            <a:r>
              <a:rPr lang="en-US" sz="2916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1</a:t>
            </a:r>
            <a:endParaRPr lang="en-US" sz="2916" dirty="0"/>
          </a:p>
        </p:txBody>
      </p:sp>
      <p:sp>
        <p:nvSpPr>
          <p:cNvPr id="9" name="Text 6"/>
          <p:cNvSpPr/>
          <p:nvPr/>
        </p:nvSpPr>
        <p:spPr>
          <a:xfrm>
            <a:off x="1666280" y="4355425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User-based Filtering</a:t>
            </a:r>
            <a:endParaRPr lang="en-US" sz="2430" dirty="0"/>
          </a:p>
        </p:txBody>
      </p:sp>
      <p:sp>
        <p:nvSpPr>
          <p:cNvPr id="10" name="Text 7"/>
          <p:cNvSpPr/>
          <p:nvPr/>
        </p:nvSpPr>
        <p:spPr>
          <a:xfrm>
            <a:off x="1666280" y="4889302"/>
            <a:ext cx="6613684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Recommends anime based on the ratings of users with similar tastes.</a:t>
            </a:r>
            <a:endParaRPr lang="en-US" sz="1944" dirty="0"/>
          </a:p>
        </p:txBody>
      </p:sp>
      <p:sp>
        <p:nvSpPr>
          <p:cNvPr id="11" name="Shape 8"/>
          <p:cNvSpPr/>
          <p:nvPr/>
        </p:nvSpPr>
        <p:spPr>
          <a:xfrm>
            <a:off x="864037" y="6203871"/>
            <a:ext cx="555427" cy="555427"/>
          </a:xfrm>
          <a:prstGeom prst="roundRect">
            <a:avLst>
              <a:gd name="adj" fmla="val 6668"/>
            </a:avLst>
          </a:prstGeom>
          <a:solidFill>
            <a:srgbClr val="373433"/>
          </a:solidFill>
          <a:ln/>
        </p:spPr>
        <p:txBody>
          <a:bodyPr/>
          <a:lstStyle/>
          <a:p>
            <a:endParaRPr lang="en-ZA" dirty="0"/>
          </a:p>
        </p:txBody>
      </p:sp>
      <p:sp>
        <p:nvSpPr>
          <p:cNvPr id="12" name="Text 9"/>
          <p:cNvSpPr/>
          <p:nvPr/>
        </p:nvSpPr>
        <p:spPr>
          <a:xfrm>
            <a:off x="1038225" y="6296382"/>
            <a:ext cx="206931" cy="3702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16"/>
              </a:lnSpc>
              <a:buNone/>
            </a:pPr>
            <a:r>
              <a:rPr lang="en-US" sz="2916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2</a:t>
            </a:r>
            <a:endParaRPr lang="en-US" sz="2916" dirty="0"/>
          </a:p>
        </p:txBody>
      </p:sp>
      <p:sp>
        <p:nvSpPr>
          <p:cNvPr id="13" name="Text 10"/>
          <p:cNvSpPr/>
          <p:nvPr/>
        </p:nvSpPr>
        <p:spPr>
          <a:xfrm>
            <a:off x="1666280" y="6203871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Item-based Filtering</a:t>
            </a:r>
            <a:endParaRPr lang="en-US" sz="2430" dirty="0"/>
          </a:p>
        </p:txBody>
      </p:sp>
      <p:sp>
        <p:nvSpPr>
          <p:cNvPr id="14" name="Text 11"/>
          <p:cNvSpPr/>
          <p:nvPr/>
        </p:nvSpPr>
        <p:spPr>
          <a:xfrm>
            <a:off x="1666280" y="6737747"/>
            <a:ext cx="6613684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Suggests anime based on the ratings of other users who liked similar titles.</a:t>
            </a:r>
            <a:endParaRPr lang="en-US" sz="1944" dirty="0"/>
          </a:p>
        </p:txBody>
      </p:sp>
      <p:pic>
        <p:nvPicPr>
          <p:cNvPr id="15" name="Image 1" descr="preencoded.png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  <p:txBody>
          <a:bodyPr/>
          <a:lstStyle/>
          <a:p>
            <a:endParaRPr lang="en-ZA" dirty="0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  <p:txBody>
          <a:bodyPr/>
          <a:lstStyle/>
          <a:p>
            <a:endParaRPr lang="en-ZA" dirty="0"/>
          </a:p>
        </p:txBody>
      </p:sp>
      <p:sp>
        <p:nvSpPr>
          <p:cNvPr id="4" name="Text 2"/>
          <p:cNvSpPr/>
          <p:nvPr/>
        </p:nvSpPr>
        <p:spPr>
          <a:xfrm>
            <a:off x="864037" y="1804868"/>
            <a:ext cx="12327850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6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Content-Based Recommendation Techniques</a:t>
            </a:r>
            <a:endParaRPr lang="en-US" sz="4860" dirty="0"/>
          </a:p>
        </p:txBody>
      </p:sp>
      <p:sp>
        <p:nvSpPr>
          <p:cNvPr id="5" name="Text 3"/>
          <p:cNvSpPr/>
          <p:nvPr/>
        </p:nvSpPr>
        <p:spPr>
          <a:xfrm>
            <a:off x="864037" y="3070146"/>
            <a:ext cx="12902327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This approach suggests anime based on the characteristics of the current title, analyzing its features, genres, and themes.</a:t>
            </a:r>
            <a:endParaRPr lang="en-US" sz="1944" dirty="0"/>
          </a:p>
        </p:txBody>
      </p:sp>
      <p:sp>
        <p:nvSpPr>
          <p:cNvPr id="6" name="Text 4"/>
          <p:cNvSpPr/>
          <p:nvPr/>
        </p:nvSpPr>
        <p:spPr>
          <a:xfrm>
            <a:off x="864037" y="4384715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Genre Similarity</a:t>
            </a:r>
            <a:endParaRPr lang="en-US" sz="2430" dirty="0"/>
          </a:p>
        </p:txBody>
      </p:sp>
      <p:sp>
        <p:nvSpPr>
          <p:cNvPr id="7" name="Text 5"/>
          <p:cNvSpPr/>
          <p:nvPr/>
        </p:nvSpPr>
        <p:spPr>
          <a:xfrm>
            <a:off x="864037" y="5017294"/>
            <a:ext cx="3898821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Recommends anime based on similar genres to the ones the user enjoys.</a:t>
            </a:r>
            <a:endParaRPr lang="en-US" sz="1944" dirty="0"/>
          </a:p>
        </p:txBody>
      </p:sp>
      <p:sp>
        <p:nvSpPr>
          <p:cNvPr id="8" name="Text 6"/>
          <p:cNvSpPr/>
          <p:nvPr/>
        </p:nvSpPr>
        <p:spPr>
          <a:xfrm>
            <a:off x="5372695" y="4384715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Character Traits</a:t>
            </a:r>
            <a:endParaRPr lang="en-US" sz="2430" dirty="0"/>
          </a:p>
        </p:txBody>
      </p:sp>
      <p:sp>
        <p:nvSpPr>
          <p:cNvPr id="9" name="Text 7"/>
          <p:cNvSpPr/>
          <p:nvPr/>
        </p:nvSpPr>
        <p:spPr>
          <a:xfrm>
            <a:off x="5372695" y="5017294"/>
            <a:ext cx="3898821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Suggests anime with characters sharing traits with those the user likes.</a:t>
            </a:r>
            <a:endParaRPr lang="en-US" sz="1944" dirty="0"/>
          </a:p>
        </p:txBody>
      </p:sp>
      <p:sp>
        <p:nvSpPr>
          <p:cNvPr id="10" name="Text 8"/>
          <p:cNvSpPr/>
          <p:nvPr/>
        </p:nvSpPr>
        <p:spPr>
          <a:xfrm>
            <a:off x="9881354" y="4384715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Themes and Plot</a:t>
            </a:r>
            <a:endParaRPr lang="en-US" sz="2430" dirty="0"/>
          </a:p>
        </p:txBody>
      </p:sp>
      <p:sp>
        <p:nvSpPr>
          <p:cNvPr id="11" name="Text 9"/>
          <p:cNvSpPr/>
          <p:nvPr/>
        </p:nvSpPr>
        <p:spPr>
          <a:xfrm>
            <a:off x="9881354" y="5017294"/>
            <a:ext cx="3898821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Recommends anime with similar themes and plot elements.</a:t>
            </a:r>
            <a:endParaRPr lang="en-US" sz="1944" dirty="0"/>
          </a:p>
        </p:txBody>
      </p:sp>
      <p:pic>
        <p:nvPicPr>
          <p:cNvPr id="12" name="Image 0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  <p:txBody>
          <a:bodyPr/>
          <a:lstStyle/>
          <a:p>
            <a:endParaRPr lang="en-ZA" dirty="0"/>
          </a:p>
        </p:txBody>
      </p:sp>
      <p:sp>
        <p:nvSpPr>
          <p:cNvPr id="3" name="Shape 1"/>
          <p:cNvSpPr/>
          <p:nvPr/>
        </p:nvSpPr>
        <p:spPr>
          <a:xfrm>
            <a:off x="6905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  <p:txBody>
          <a:bodyPr/>
          <a:lstStyle/>
          <a:p>
            <a:endParaRPr lang="en-ZA" dirty="0"/>
          </a:p>
        </p:txBody>
      </p:sp>
      <p:sp>
        <p:nvSpPr>
          <p:cNvPr id="4" name="Text 2"/>
          <p:cNvSpPr/>
          <p:nvPr/>
        </p:nvSpPr>
        <p:spPr>
          <a:xfrm>
            <a:off x="483037" y="451009"/>
            <a:ext cx="12327850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60" dirty="0" smtClean="0">
                <a:solidFill>
                  <a:srgbClr val="D8B6A4"/>
                </a:solidFill>
                <a:latin typeface="Gelasio" pitchFamily="34" charset="0"/>
                <a:ea typeface="Gelasio" pitchFamily="34" charset="-122"/>
              </a:rPr>
              <a:t>Model Evaluation</a:t>
            </a:r>
            <a:endParaRPr lang="en-US" sz="4860" dirty="0"/>
          </a:p>
        </p:txBody>
      </p:sp>
      <p:sp>
        <p:nvSpPr>
          <p:cNvPr id="5" name="Text 3"/>
          <p:cNvSpPr/>
          <p:nvPr/>
        </p:nvSpPr>
        <p:spPr>
          <a:xfrm>
            <a:off x="3327400" y="1250536"/>
            <a:ext cx="6057345" cy="57475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3110"/>
              </a:lnSpc>
              <a:buNone/>
            </a:pPr>
            <a:r>
              <a:rPr lang="en-US" sz="1944" dirty="0" smtClean="0">
                <a:solidFill>
                  <a:srgbClr val="C9C2C0"/>
                </a:solidFill>
                <a:latin typeface="Gelasio" pitchFamily="34" charset="0"/>
                <a:ea typeface="Gelasio" pitchFamily="34" charset="-122"/>
              </a:rPr>
              <a:t>Evaluation Metric: Root Mean Squared Error (RMSE)</a:t>
            </a:r>
            <a:endParaRPr lang="en-US" sz="1944" dirty="0"/>
          </a:p>
        </p:txBody>
      </p:sp>
      <p:sp>
        <p:nvSpPr>
          <p:cNvPr id="7" name="Text 5"/>
          <p:cNvSpPr/>
          <p:nvPr/>
        </p:nvSpPr>
        <p:spPr>
          <a:xfrm>
            <a:off x="864037" y="5017294"/>
            <a:ext cx="3898821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endParaRPr lang="en-US" sz="1944" dirty="0"/>
          </a:p>
        </p:txBody>
      </p:sp>
      <p:sp>
        <p:nvSpPr>
          <p:cNvPr id="8" name="Text 6"/>
          <p:cNvSpPr/>
          <p:nvPr/>
        </p:nvSpPr>
        <p:spPr>
          <a:xfrm>
            <a:off x="5372695" y="4384715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endParaRPr lang="en-US" sz="2430" dirty="0"/>
          </a:p>
        </p:txBody>
      </p:sp>
      <p:sp>
        <p:nvSpPr>
          <p:cNvPr id="9" name="Text 7"/>
          <p:cNvSpPr/>
          <p:nvPr/>
        </p:nvSpPr>
        <p:spPr>
          <a:xfrm>
            <a:off x="5372695" y="5017294"/>
            <a:ext cx="3898821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endParaRPr lang="en-US" sz="1944" dirty="0"/>
          </a:p>
        </p:txBody>
      </p:sp>
      <p:sp>
        <p:nvSpPr>
          <p:cNvPr id="10" name="Text 8"/>
          <p:cNvSpPr/>
          <p:nvPr/>
        </p:nvSpPr>
        <p:spPr>
          <a:xfrm>
            <a:off x="9881354" y="4384715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endParaRPr lang="en-US" sz="2430" dirty="0"/>
          </a:p>
        </p:txBody>
      </p:sp>
      <p:sp>
        <p:nvSpPr>
          <p:cNvPr id="11" name="Text 9"/>
          <p:cNvSpPr/>
          <p:nvPr/>
        </p:nvSpPr>
        <p:spPr>
          <a:xfrm>
            <a:off x="9881354" y="5017294"/>
            <a:ext cx="3898821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endParaRPr lang="en-US" sz="1944" dirty="0"/>
          </a:p>
        </p:txBody>
      </p:sp>
      <p:pic>
        <p:nvPicPr>
          <p:cNvPr id="12" name="Image 0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7837229"/>
              </p:ext>
            </p:extLst>
          </p:nvPr>
        </p:nvGraphicFramePr>
        <p:xfrm>
          <a:off x="8654732" y="2524337"/>
          <a:ext cx="5529462" cy="44034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64731">
                  <a:extLst>
                    <a:ext uri="{9D8B030D-6E8A-4147-A177-3AD203B41FA5}">
                      <a16:colId xmlns:a16="http://schemas.microsoft.com/office/drawing/2014/main" val="3488262179"/>
                    </a:ext>
                  </a:extLst>
                </a:gridCol>
                <a:gridCol w="2764731">
                  <a:extLst>
                    <a:ext uri="{9D8B030D-6E8A-4147-A177-3AD203B41FA5}">
                      <a16:colId xmlns:a16="http://schemas.microsoft.com/office/drawing/2014/main" val="3112747125"/>
                    </a:ext>
                  </a:extLst>
                </a:gridCol>
              </a:tblGrid>
              <a:tr h="880692">
                <a:tc>
                  <a:txBody>
                    <a:bodyPr/>
                    <a:lstStyle/>
                    <a:p>
                      <a:r>
                        <a:rPr lang="en-US" dirty="0" smtClean="0"/>
                        <a:t>Model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RMSE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6796105"/>
                  </a:ext>
                </a:extLst>
              </a:tr>
              <a:tr h="880692">
                <a:tc>
                  <a:txBody>
                    <a:bodyPr/>
                    <a:lstStyle/>
                    <a:p>
                      <a:r>
                        <a:rPr lang="en-US" dirty="0" smtClean="0"/>
                        <a:t>SVD Tuned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1.385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4749865"/>
                  </a:ext>
                </a:extLst>
              </a:tr>
              <a:tr h="880692">
                <a:tc>
                  <a:txBody>
                    <a:bodyPr/>
                    <a:lstStyle/>
                    <a:p>
                      <a:r>
                        <a:rPr lang="en-US" dirty="0" smtClean="0"/>
                        <a:t>SVD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1.439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6612089"/>
                  </a:ext>
                </a:extLst>
              </a:tr>
              <a:tr h="880692">
                <a:tc>
                  <a:txBody>
                    <a:bodyPr/>
                    <a:lstStyle/>
                    <a:p>
                      <a:r>
                        <a:rPr lang="en-US" dirty="0" smtClean="0"/>
                        <a:t>Collaborative Filtering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2.698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8346391"/>
                  </a:ext>
                </a:extLst>
              </a:tr>
              <a:tr h="880692">
                <a:tc>
                  <a:txBody>
                    <a:bodyPr/>
                    <a:lstStyle/>
                    <a:p>
                      <a:r>
                        <a:rPr lang="en-US" dirty="0" smtClean="0"/>
                        <a:t>Content-Based Filtering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2.698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3185542"/>
                  </a:ext>
                </a:extLst>
              </a:tr>
            </a:tbl>
          </a:graphicData>
        </a:graphic>
      </p:graphicFrame>
      <p:graphicFrame>
        <p:nvGraphicFramePr>
          <p:cNvPr id="17" name="Chart 16"/>
          <p:cNvGraphicFramePr/>
          <p:nvPr>
            <p:extLst>
              <p:ext uri="{D42A27DB-BD31-4B8C-83A1-F6EECF244321}">
                <p14:modId xmlns:p14="http://schemas.microsoft.com/office/powerpoint/2010/main" val="3832819203"/>
              </p:ext>
            </p:extLst>
          </p:nvPr>
        </p:nvGraphicFramePr>
        <p:xfrm>
          <a:off x="-6905" y="1993900"/>
          <a:ext cx="8051800" cy="585080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18510218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  <p:txBody>
          <a:bodyPr/>
          <a:lstStyle/>
          <a:p>
            <a:endParaRPr lang="en-ZA" dirty="0"/>
          </a:p>
        </p:txBody>
      </p:sp>
      <p:sp>
        <p:nvSpPr>
          <p:cNvPr id="3" name="Shape 1"/>
          <p:cNvSpPr/>
          <p:nvPr/>
        </p:nvSpPr>
        <p:spPr>
          <a:xfrm>
            <a:off x="0" y="3810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  <p:txBody>
          <a:bodyPr/>
          <a:lstStyle/>
          <a:p>
            <a:endParaRPr lang="en-ZA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77228" y="927140"/>
            <a:ext cx="7719060" cy="6045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761"/>
              </a:lnSpc>
              <a:buNone/>
            </a:pPr>
            <a:r>
              <a:rPr lang="en-US" sz="3809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Streamlit: Building Interactive Apps</a:t>
            </a:r>
            <a:endParaRPr lang="en-US" sz="3809" dirty="0"/>
          </a:p>
        </p:txBody>
      </p:sp>
      <p:sp>
        <p:nvSpPr>
          <p:cNvPr id="6" name="Text 3"/>
          <p:cNvSpPr/>
          <p:nvPr/>
        </p:nvSpPr>
        <p:spPr>
          <a:xfrm>
            <a:off x="677228" y="1821894"/>
            <a:ext cx="7789545" cy="61912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438"/>
              </a:lnSpc>
              <a:buNone/>
            </a:pPr>
            <a:r>
              <a:rPr lang="en-US" sz="1524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Streamlit is a Python library that simplifies the process of building interactive web apps for data science projects.</a:t>
            </a:r>
            <a:endParaRPr lang="en-US" sz="1524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228" y="2658666"/>
            <a:ext cx="967383" cy="1547932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934766" y="2852142"/>
            <a:ext cx="2418636" cy="3021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381"/>
              </a:lnSpc>
              <a:buNone/>
            </a:pPr>
            <a:r>
              <a:rPr lang="en-US" sz="1905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User Interface</a:t>
            </a:r>
            <a:endParaRPr lang="en-US" sz="1905" dirty="0"/>
          </a:p>
        </p:txBody>
      </p:sp>
      <p:sp>
        <p:nvSpPr>
          <p:cNvPr id="9" name="Text 5"/>
          <p:cNvSpPr/>
          <p:nvPr/>
        </p:nvSpPr>
        <p:spPr>
          <a:xfrm>
            <a:off x="1934766" y="3270409"/>
            <a:ext cx="6532007" cy="61912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438"/>
              </a:lnSpc>
              <a:buNone/>
            </a:pPr>
            <a:r>
              <a:rPr lang="en-US" sz="1524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Creating a user-friendly interface for search, browsing, and personalized recommendations.</a:t>
            </a:r>
            <a:endParaRPr lang="en-US" sz="1524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228" y="4206597"/>
            <a:ext cx="967383" cy="1547932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934766" y="4400074"/>
            <a:ext cx="2418636" cy="3021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381"/>
              </a:lnSpc>
              <a:buNone/>
            </a:pPr>
            <a:r>
              <a:rPr lang="en-US" sz="1905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Data Visualization</a:t>
            </a:r>
            <a:endParaRPr lang="en-US" sz="1905" dirty="0"/>
          </a:p>
        </p:txBody>
      </p:sp>
      <p:sp>
        <p:nvSpPr>
          <p:cNvPr id="12" name="Text 7"/>
          <p:cNvSpPr/>
          <p:nvPr/>
        </p:nvSpPr>
        <p:spPr>
          <a:xfrm>
            <a:off x="1934766" y="4818340"/>
            <a:ext cx="6532007" cy="61912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438"/>
              </a:lnSpc>
              <a:buNone/>
            </a:pPr>
            <a:r>
              <a:rPr lang="en-US" sz="1524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Displaying anime details, ratings, and recommendations using interactive charts and graphs.</a:t>
            </a:r>
            <a:endParaRPr lang="en-US" sz="1524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7228" y="5754529"/>
            <a:ext cx="967383" cy="1547932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934766" y="5948005"/>
            <a:ext cx="2418636" cy="3021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381"/>
              </a:lnSpc>
              <a:buNone/>
            </a:pPr>
            <a:r>
              <a:rPr lang="en-US" sz="1905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Real-time Predictions</a:t>
            </a:r>
            <a:endParaRPr lang="en-US" sz="1905" dirty="0"/>
          </a:p>
        </p:txBody>
      </p:sp>
      <p:sp>
        <p:nvSpPr>
          <p:cNvPr id="15" name="Text 9"/>
          <p:cNvSpPr/>
          <p:nvPr/>
        </p:nvSpPr>
        <p:spPr>
          <a:xfrm>
            <a:off x="1934766" y="6262756"/>
            <a:ext cx="6480249" cy="132649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ts val="2438"/>
              </a:lnSpc>
              <a:buNone/>
            </a:pPr>
            <a:r>
              <a:rPr lang="en-US" sz="1500" dirty="0">
                <a:solidFill>
                  <a:srgbClr val="C9C2C0"/>
                </a:solidFill>
                <a:latin typeface="Gelasio"/>
                <a:ea typeface="Gelasio"/>
                <a:cs typeface="Gelasio" pitchFamily="34" charset="-120"/>
              </a:rPr>
              <a:t>Integrating the trained model to provide recommendations based on user preferences</a:t>
            </a:r>
            <a:r>
              <a:rPr lang="en-US" sz="1500" dirty="0" smtClean="0">
                <a:solidFill>
                  <a:srgbClr val="C9C2C0"/>
                </a:solidFill>
                <a:latin typeface="Gelasio"/>
                <a:ea typeface="Gelasio"/>
                <a:cs typeface="Gelasio" pitchFamily="34" charset="-120"/>
              </a:rPr>
              <a:t>.</a:t>
            </a:r>
            <a:endParaRPr lang="en-US" dirty="0">
              <a:cs typeface="Calibri"/>
            </a:endParaRPr>
          </a:p>
          <a:p>
            <a:pPr>
              <a:lnSpc>
                <a:spcPts val="2438"/>
              </a:lnSpc>
            </a:pPr>
            <a:r>
              <a:rPr lang="en-US" sz="1600" dirty="0">
                <a:solidFill>
                  <a:srgbClr val="C9C2C0"/>
                </a:solidFill>
                <a:latin typeface="Gelasio"/>
                <a:hlinkClick r:id="rId7"/>
              </a:rPr>
              <a:t>https://nkhubalale-recommendation-system-app-izOvxz.streanlit.app/</a:t>
            </a:r>
            <a:r>
              <a:rPr lang="en-US" sz="1600" dirty="0">
                <a:solidFill>
                  <a:srgbClr val="C9C2C0"/>
                </a:solidFill>
                <a:latin typeface="Gelasio"/>
              </a:rPr>
              <a:t> </a:t>
            </a:r>
          </a:p>
          <a:p>
            <a:pPr>
              <a:lnSpc>
                <a:spcPts val="2438"/>
              </a:lnSpc>
            </a:pPr>
            <a:endParaRPr lang="en-US" sz="1500" dirty="0">
              <a:solidFill>
                <a:srgbClr val="C9C2C0"/>
              </a:solidFill>
              <a:latin typeface="Gelasio"/>
            </a:endParaRPr>
          </a:p>
        </p:txBody>
      </p:sp>
      <p:pic>
        <p:nvPicPr>
          <p:cNvPr id="16" name="Image 4" descr="preencoded.png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  <p:txBody>
          <a:bodyPr/>
          <a:lstStyle/>
          <a:p>
            <a:endParaRPr lang="en-ZA" dirty="0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  <p:txBody>
          <a:bodyPr/>
          <a:lstStyle/>
          <a:p>
            <a:endParaRPr lang="en-ZA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223516" y="1415177"/>
            <a:ext cx="7306628" cy="6580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182"/>
              </a:lnSpc>
              <a:buNone/>
            </a:pPr>
            <a:r>
              <a:rPr lang="en-US" sz="4146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Deployment and User Interface</a:t>
            </a:r>
            <a:endParaRPr lang="en-US" sz="4146" dirty="0"/>
          </a:p>
        </p:txBody>
      </p:sp>
      <p:sp>
        <p:nvSpPr>
          <p:cNvPr id="6" name="Text 3"/>
          <p:cNvSpPr/>
          <p:nvPr/>
        </p:nvSpPr>
        <p:spPr>
          <a:xfrm>
            <a:off x="6223516" y="2389108"/>
            <a:ext cx="7669768" cy="67389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53"/>
              </a:lnSpc>
              <a:buNone/>
            </a:pPr>
            <a:r>
              <a:rPr lang="en-US" sz="1658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The developed recommender system is deployed on a web server, making it accessible to users for real-time recommendations.</a:t>
            </a:r>
            <a:endParaRPr lang="en-US" sz="1658" dirty="0"/>
          </a:p>
        </p:txBody>
      </p:sp>
      <p:sp>
        <p:nvSpPr>
          <p:cNvPr id="7" name="Shape 4"/>
          <p:cNvSpPr/>
          <p:nvPr/>
        </p:nvSpPr>
        <p:spPr>
          <a:xfrm>
            <a:off x="6223516" y="3299936"/>
            <a:ext cx="7669768" cy="3514487"/>
          </a:xfrm>
          <a:prstGeom prst="roundRect">
            <a:avLst>
              <a:gd name="adj" fmla="val 899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  <p:txBody>
          <a:bodyPr/>
          <a:lstStyle/>
          <a:p>
            <a:endParaRPr lang="en-ZA" dirty="0"/>
          </a:p>
        </p:txBody>
      </p:sp>
      <p:sp>
        <p:nvSpPr>
          <p:cNvPr id="8" name="Shape 5"/>
          <p:cNvSpPr/>
          <p:nvPr/>
        </p:nvSpPr>
        <p:spPr>
          <a:xfrm>
            <a:off x="6231136" y="3307556"/>
            <a:ext cx="7654528" cy="94178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ZA" dirty="0"/>
          </a:p>
        </p:txBody>
      </p:sp>
      <p:sp>
        <p:nvSpPr>
          <p:cNvPr id="9" name="Text 6"/>
          <p:cNvSpPr/>
          <p:nvPr/>
        </p:nvSpPr>
        <p:spPr>
          <a:xfrm>
            <a:off x="6441638" y="3441502"/>
            <a:ext cx="3402449" cy="33694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53"/>
              </a:lnSpc>
              <a:buNone/>
            </a:pPr>
            <a:r>
              <a:rPr lang="en-US" sz="1658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User Authentication</a:t>
            </a:r>
            <a:endParaRPr lang="en-US" sz="1658" dirty="0"/>
          </a:p>
        </p:txBody>
      </p:sp>
      <p:sp>
        <p:nvSpPr>
          <p:cNvPr id="10" name="Text 7"/>
          <p:cNvSpPr/>
          <p:nvPr/>
        </p:nvSpPr>
        <p:spPr>
          <a:xfrm>
            <a:off x="10272713" y="3441502"/>
            <a:ext cx="3402449" cy="67389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53"/>
              </a:lnSpc>
              <a:buNone/>
            </a:pPr>
            <a:r>
              <a:rPr lang="en-US" sz="1658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Allows users to create profiles and save their preferences.</a:t>
            </a:r>
            <a:endParaRPr lang="en-US" sz="1658" dirty="0"/>
          </a:p>
        </p:txBody>
      </p:sp>
      <p:sp>
        <p:nvSpPr>
          <p:cNvPr id="11" name="Shape 8"/>
          <p:cNvSpPr/>
          <p:nvPr/>
        </p:nvSpPr>
        <p:spPr>
          <a:xfrm>
            <a:off x="6231136" y="4249341"/>
            <a:ext cx="7654528" cy="127873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ZA" dirty="0"/>
          </a:p>
        </p:txBody>
      </p:sp>
      <p:sp>
        <p:nvSpPr>
          <p:cNvPr id="12" name="Text 9"/>
          <p:cNvSpPr/>
          <p:nvPr/>
        </p:nvSpPr>
        <p:spPr>
          <a:xfrm>
            <a:off x="6441638" y="4383286"/>
            <a:ext cx="3402449" cy="33694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53"/>
              </a:lnSpc>
              <a:buNone/>
            </a:pPr>
            <a:r>
              <a:rPr lang="en-US" sz="1658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Recommendation Engine</a:t>
            </a:r>
            <a:endParaRPr lang="en-US" sz="1658" dirty="0"/>
          </a:p>
        </p:txBody>
      </p:sp>
      <p:sp>
        <p:nvSpPr>
          <p:cNvPr id="13" name="Text 10"/>
          <p:cNvSpPr/>
          <p:nvPr/>
        </p:nvSpPr>
        <p:spPr>
          <a:xfrm>
            <a:off x="10272713" y="4383286"/>
            <a:ext cx="3402449" cy="101084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53"/>
              </a:lnSpc>
              <a:buNone/>
            </a:pPr>
            <a:r>
              <a:rPr lang="en-US" sz="1658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Provides personalized anime suggestions based on user ratings and viewing history.</a:t>
            </a:r>
            <a:endParaRPr lang="en-US" sz="1658" dirty="0"/>
          </a:p>
        </p:txBody>
      </p:sp>
      <p:sp>
        <p:nvSpPr>
          <p:cNvPr id="14" name="Shape 11"/>
          <p:cNvSpPr/>
          <p:nvPr/>
        </p:nvSpPr>
        <p:spPr>
          <a:xfrm>
            <a:off x="6231136" y="5528072"/>
            <a:ext cx="7654528" cy="127873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ZA" dirty="0"/>
          </a:p>
        </p:txBody>
      </p:sp>
      <p:sp>
        <p:nvSpPr>
          <p:cNvPr id="15" name="Text 12"/>
          <p:cNvSpPr/>
          <p:nvPr/>
        </p:nvSpPr>
        <p:spPr>
          <a:xfrm>
            <a:off x="6441638" y="5662017"/>
            <a:ext cx="3402449" cy="33694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53"/>
              </a:lnSpc>
              <a:buNone/>
            </a:pPr>
            <a:r>
              <a:rPr lang="en-US" sz="1658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User Feedback</a:t>
            </a:r>
            <a:endParaRPr lang="en-US" sz="1658" dirty="0"/>
          </a:p>
        </p:txBody>
      </p:sp>
      <p:sp>
        <p:nvSpPr>
          <p:cNvPr id="16" name="Text 13"/>
          <p:cNvSpPr/>
          <p:nvPr/>
        </p:nvSpPr>
        <p:spPr>
          <a:xfrm>
            <a:off x="10272713" y="5662017"/>
            <a:ext cx="3402449" cy="101084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53"/>
              </a:lnSpc>
              <a:buNone/>
            </a:pPr>
            <a:r>
              <a:rPr lang="en-US" sz="1658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Enables users to provide feedback on recommendations, improving the system's accuracy.</a:t>
            </a:r>
            <a:endParaRPr lang="en-US" sz="1658" dirty="0"/>
          </a:p>
        </p:txBody>
      </p:sp>
      <p:pic>
        <p:nvPicPr>
          <p:cNvPr id="17" name="Image 1" descr="preencoded.png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>
          <a:blip r:embed="rId3"/>
          <a:stretch>
            <a:fillRect t="-97000" b="-9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  <p:txBody>
          <a:bodyPr/>
          <a:lstStyle/>
          <a:p>
            <a:endParaRPr lang="en-ZA" dirty="0"/>
          </a:p>
        </p:txBody>
      </p:sp>
      <p:sp>
        <p:nvSpPr>
          <p:cNvPr id="3" name="Shape 1"/>
          <p:cNvSpPr/>
          <p:nvPr/>
        </p:nvSpPr>
        <p:spPr>
          <a:xfrm>
            <a:off x="-94129" y="1"/>
            <a:ext cx="14630400" cy="9071491"/>
          </a:xfrm>
          <a:prstGeom prst="rect">
            <a:avLst/>
          </a:prstGeom>
          <a:solidFill>
            <a:srgbClr val="464342"/>
          </a:solidFill>
          <a:ln/>
        </p:spPr>
        <p:txBody>
          <a:bodyPr/>
          <a:lstStyle/>
          <a:p>
            <a:endParaRPr lang="en-ZA" dirty="0"/>
          </a:p>
        </p:txBody>
      </p:sp>
      <p:sp>
        <p:nvSpPr>
          <p:cNvPr id="5" name="Text 2"/>
          <p:cNvSpPr/>
          <p:nvPr/>
        </p:nvSpPr>
        <p:spPr>
          <a:xfrm>
            <a:off x="174531" y="421391"/>
            <a:ext cx="7306032" cy="24361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253"/>
              </a:lnSpc>
              <a:buNone/>
            </a:pPr>
            <a:r>
              <a:rPr lang="en-US" sz="3402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Conclusion and Future Enhancements</a:t>
            </a:r>
            <a:endParaRPr lang="en-US" sz="3402" dirty="0"/>
          </a:p>
        </p:txBody>
      </p:sp>
      <p:sp>
        <p:nvSpPr>
          <p:cNvPr id="6" name="Text 3"/>
          <p:cNvSpPr/>
          <p:nvPr/>
        </p:nvSpPr>
        <p:spPr>
          <a:xfrm>
            <a:off x="604837" y="1274445"/>
            <a:ext cx="7934325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1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The project successfully developed a collaborative and content-based recommender system for anime titles.</a:t>
            </a:r>
            <a:endParaRPr lang="en-US" sz="1361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837" y="2021919"/>
            <a:ext cx="431959" cy="431959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819990" y="2626638"/>
            <a:ext cx="2160270" cy="2699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26"/>
              </a:lnSpc>
              <a:buNone/>
            </a:pPr>
            <a:r>
              <a:rPr lang="en-US" sz="1701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Improved Accuracy</a:t>
            </a:r>
            <a:endParaRPr lang="en-US" sz="1701" dirty="0"/>
          </a:p>
        </p:txBody>
      </p:sp>
      <p:sp>
        <p:nvSpPr>
          <p:cNvPr id="9" name="Text 5"/>
          <p:cNvSpPr/>
          <p:nvPr/>
        </p:nvSpPr>
        <p:spPr>
          <a:xfrm>
            <a:off x="604837" y="3000137"/>
            <a:ext cx="7934325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77"/>
              </a:lnSpc>
              <a:buNone/>
            </a:pPr>
            <a:r>
              <a:rPr lang="en-US" sz="1361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Explore advanced algorithms and techniques for more accurate predictions.</a:t>
            </a:r>
            <a:endParaRPr lang="en-US" sz="1361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837" y="3795117"/>
            <a:ext cx="431959" cy="431959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604837" y="4399836"/>
            <a:ext cx="2160270" cy="269915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>
              <a:lnSpc>
                <a:spcPts val="2126"/>
              </a:lnSpc>
            </a:pPr>
            <a:r>
              <a:rPr lang="en-US" sz="1700" dirty="0">
                <a:solidFill>
                  <a:srgbClr val="C9C2C0"/>
                </a:solidFill>
                <a:latin typeface="Gelasio"/>
              </a:rPr>
              <a:t>Future  plans </a:t>
            </a:r>
          </a:p>
        </p:txBody>
      </p:sp>
      <p:sp>
        <p:nvSpPr>
          <p:cNvPr id="12" name="Text 7"/>
          <p:cNvSpPr/>
          <p:nvPr/>
        </p:nvSpPr>
        <p:spPr>
          <a:xfrm>
            <a:off x="604837" y="4773335"/>
            <a:ext cx="7934325" cy="276582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>
              <a:lnSpc>
                <a:spcPts val="2177"/>
              </a:lnSpc>
            </a:pPr>
            <a:r>
              <a:rPr lang="en-US" sz="1350" dirty="0">
                <a:solidFill>
                  <a:srgbClr val="C9C2C0"/>
                </a:solidFill>
                <a:latin typeface="Gelasio"/>
              </a:rPr>
              <a:t>Improve recommendations &amp; future upgrades .</a:t>
            </a:r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4837" y="5568315"/>
            <a:ext cx="431959" cy="431959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604837" y="6173033"/>
            <a:ext cx="2263616" cy="2699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26"/>
              </a:lnSpc>
              <a:buNone/>
            </a:pPr>
            <a:r>
              <a:rPr lang="en-US" sz="1701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Community Integration</a:t>
            </a:r>
            <a:endParaRPr lang="en-US" sz="1701" dirty="0"/>
          </a:p>
        </p:txBody>
      </p:sp>
      <p:sp>
        <p:nvSpPr>
          <p:cNvPr id="15" name="Text 9"/>
          <p:cNvSpPr/>
          <p:nvPr/>
        </p:nvSpPr>
        <p:spPr>
          <a:xfrm>
            <a:off x="604837" y="6546533"/>
            <a:ext cx="7934325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77"/>
              </a:lnSpc>
              <a:buNone/>
            </a:pPr>
            <a:r>
              <a:rPr lang="en-US" sz="1361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Incorporate user reviews and social interactions to enhance the recommendation experience.</a:t>
            </a:r>
            <a:endParaRPr lang="en-US" sz="1361" dirty="0"/>
          </a:p>
        </p:txBody>
      </p:sp>
      <p:pic>
        <p:nvPicPr>
          <p:cNvPr id="1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4837" y="7341513"/>
            <a:ext cx="431959" cy="431959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604837" y="7946231"/>
            <a:ext cx="2160270" cy="269915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>
              <a:lnSpc>
                <a:spcPts val="2126"/>
              </a:lnSpc>
            </a:pPr>
            <a:r>
              <a:rPr lang="en-US" sz="1700" dirty="0">
                <a:solidFill>
                  <a:srgbClr val="C9C2C0"/>
                </a:solidFill>
                <a:latin typeface="Gelasio"/>
              </a:rPr>
              <a:t>Otaku Oasis</a:t>
            </a:r>
          </a:p>
        </p:txBody>
      </p:sp>
      <p:sp>
        <p:nvSpPr>
          <p:cNvPr id="18" name="Text 11"/>
          <p:cNvSpPr/>
          <p:nvPr/>
        </p:nvSpPr>
        <p:spPr>
          <a:xfrm>
            <a:off x="604837" y="8319730"/>
            <a:ext cx="7934325" cy="276582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>
              <a:lnSpc>
                <a:spcPts val="2177"/>
              </a:lnSpc>
            </a:pPr>
            <a:r>
              <a:rPr lang="en-US" sz="1350" dirty="0">
                <a:solidFill>
                  <a:srgbClr val="C9C2C0"/>
                </a:solidFill>
                <a:latin typeface="Gelasio"/>
                <a:hlinkClick r:id="rId8"/>
              </a:rPr>
              <a:t>https://nkhubalale-recommendation-system-app-izOvxz.streanlit.app/</a:t>
            </a:r>
            <a:r>
              <a:rPr lang="en-US" sz="1350" dirty="0">
                <a:solidFill>
                  <a:srgbClr val="C9C2C0"/>
                </a:solidFill>
                <a:latin typeface="Gelasio"/>
              </a:rPr>
              <a:t> </a:t>
            </a:r>
          </a:p>
        </p:txBody>
      </p:sp>
      <p:pic>
        <p:nvPicPr>
          <p:cNvPr id="19" name="Image 5" descr="preencoded.png">
            <a:hlinkClick r:id="rId9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  <p:pic>
        <p:nvPicPr>
          <p:cNvPr id="21" name="Picture 20" descr="A cartoon character with swords&#10;&#10;Description automatically generated">
            <a:extLst>
              <a:ext uri="{FF2B5EF4-FFF2-40B4-BE49-F238E27FC236}">
                <a16:creationId xmlns:a16="http://schemas.microsoft.com/office/drawing/2014/main" id="{D5DC2309-F440-823A-53FA-411A2C66AC3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358749" y="9246"/>
            <a:ext cx="6290421" cy="860107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  <p:txBody>
          <a:bodyPr/>
          <a:lstStyle/>
          <a:p>
            <a:endParaRPr lang="en-ZA" dirty="0"/>
          </a:p>
        </p:txBody>
      </p:sp>
      <p:sp>
        <p:nvSpPr>
          <p:cNvPr id="3" name="Shape 1"/>
          <p:cNvSpPr/>
          <p:nvPr/>
        </p:nvSpPr>
        <p:spPr>
          <a:xfrm>
            <a:off x="0" y="-20320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  <p:txBody>
          <a:bodyPr/>
          <a:lstStyle/>
          <a:p>
            <a:endParaRPr lang="en-ZA" dirty="0"/>
          </a:p>
        </p:txBody>
      </p:sp>
      <p:sp>
        <p:nvSpPr>
          <p:cNvPr id="5" name="Text 2"/>
          <p:cNvSpPr/>
          <p:nvPr/>
        </p:nvSpPr>
        <p:spPr>
          <a:xfrm>
            <a:off x="864037" y="1385292"/>
            <a:ext cx="7415927" cy="319397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>
              <a:lnSpc>
                <a:spcPts val="8384"/>
              </a:lnSpc>
              <a:buNone/>
            </a:pPr>
            <a:r>
              <a:rPr lang="en-US" sz="6700" dirty="0">
                <a:solidFill>
                  <a:srgbClr val="D8B6A4"/>
                </a:solidFill>
                <a:latin typeface="Gelasio"/>
                <a:ea typeface="Gelasio"/>
              </a:rPr>
              <a:t>Introduction</a:t>
            </a:r>
          </a:p>
        </p:txBody>
      </p:sp>
      <p:sp>
        <p:nvSpPr>
          <p:cNvPr id="6" name="Text 3"/>
          <p:cNvSpPr/>
          <p:nvPr/>
        </p:nvSpPr>
        <p:spPr>
          <a:xfrm>
            <a:off x="3469214" y="2982725"/>
            <a:ext cx="7968017" cy="315196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This project focuses on creating a collaborative and content-based recommender system for anime titles. By leveraging historical preferences, we aim to predict user ratings for anime shows</a:t>
            </a:r>
            <a:r>
              <a:rPr lang="en-US" sz="1944" dirty="0" smtClean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.</a:t>
            </a:r>
          </a:p>
        </p:txBody>
      </p:sp>
      <p:sp>
        <p:nvSpPr>
          <p:cNvPr id="8" name="Text 5"/>
          <p:cNvSpPr/>
          <p:nvPr/>
        </p:nvSpPr>
        <p:spPr>
          <a:xfrm>
            <a:off x="977265" y="6579513"/>
            <a:ext cx="168354" cy="975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768"/>
              </a:lnSpc>
              <a:buNone/>
            </a:pPr>
            <a:r>
              <a:rPr lang="en-US" sz="768" dirty="0">
                <a:solidFill>
                  <a:srgbClr val="3C383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Nm</a:t>
            </a:r>
            <a:endParaRPr lang="en-US" sz="768" dirty="0"/>
          </a:p>
        </p:txBody>
      </p:sp>
      <p:pic>
        <p:nvPicPr>
          <p:cNvPr id="10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001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  <p:txBody>
          <a:bodyPr/>
          <a:lstStyle/>
          <a:p>
            <a:endParaRPr lang="en-ZA" dirty="0"/>
          </a:p>
        </p:txBody>
      </p:sp>
      <p:sp>
        <p:nvSpPr>
          <p:cNvPr id="3" name="Shape 1"/>
          <p:cNvSpPr/>
          <p:nvPr/>
        </p:nvSpPr>
        <p:spPr>
          <a:xfrm>
            <a:off x="-111664" y="-86264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  <p:txBody>
          <a:bodyPr lIns="91440" tIns="45720" rIns="91440" bIns="45720" anchor="t"/>
          <a:lstStyle/>
          <a:p>
            <a:endParaRPr lang="en-ZA" dirty="0">
              <a:cs typeface="Calibri"/>
            </a:endParaRPr>
          </a:p>
        </p:txBody>
      </p:sp>
      <p:sp>
        <p:nvSpPr>
          <p:cNvPr id="5" name="Text 2"/>
          <p:cNvSpPr/>
          <p:nvPr/>
        </p:nvSpPr>
        <p:spPr>
          <a:xfrm>
            <a:off x="864037" y="1385292"/>
            <a:ext cx="7415927" cy="319397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ts val="8384"/>
              </a:lnSpc>
            </a:pPr>
            <a:r>
              <a:rPr lang="en-US" sz="6700" dirty="0">
                <a:solidFill>
                  <a:srgbClr val="D8B6A4"/>
                </a:solidFill>
                <a:latin typeface="Gelasio"/>
                <a:ea typeface="Gelasio"/>
              </a:rPr>
              <a:t>Meet The Team</a:t>
            </a:r>
          </a:p>
        </p:txBody>
      </p:sp>
      <p:sp>
        <p:nvSpPr>
          <p:cNvPr id="6" name="Text 3"/>
          <p:cNvSpPr/>
          <p:nvPr/>
        </p:nvSpPr>
        <p:spPr>
          <a:xfrm>
            <a:off x="864037" y="2999978"/>
            <a:ext cx="7968017" cy="315196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342900" indent="-342900">
              <a:lnSpc>
                <a:spcPts val="3110"/>
              </a:lnSpc>
              <a:buFont typeface="Wingdings"/>
              <a:buChar char="v"/>
            </a:pPr>
            <a:r>
              <a:rPr lang="en-US" sz="2400" dirty="0">
                <a:solidFill>
                  <a:srgbClr val="C9C2C0"/>
                </a:solidFill>
                <a:latin typeface="Gelasio"/>
              </a:rPr>
              <a:t>Sandiso Magwaza – Team Lead</a:t>
            </a:r>
            <a:endParaRPr lang="en-US" sz="2400" dirty="0">
              <a:cs typeface="Calibri" panose="020F0502020204030204"/>
            </a:endParaRPr>
          </a:p>
          <a:p>
            <a:pPr marL="342900" indent="-342900">
              <a:lnSpc>
                <a:spcPts val="3110"/>
              </a:lnSpc>
              <a:buFont typeface="Wingdings"/>
              <a:buChar char="v"/>
            </a:pPr>
            <a:r>
              <a:rPr lang="en-US" sz="2400" dirty="0">
                <a:solidFill>
                  <a:srgbClr val="C9C2C0"/>
                </a:solidFill>
                <a:latin typeface="Gelasio"/>
              </a:rPr>
              <a:t>Sharon Ramapuputla- Project Manager</a:t>
            </a:r>
          </a:p>
          <a:p>
            <a:pPr marL="342900" indent="-342900">
              <a:lnSpc>
                <a:spcPts val="3110"/>
              </a:lnSpc>
              <a:buFont typeface="Wingdings"/>
              <a:buChar char="v"/>
            </a:pPr>
            <a:r>
              <a:rPr lang="en-US" sz="2400" dirty="0">
                <a:solidFill>
                  <a:srgbClr val="C9C2C0"/>
                </a:solidFill>
                <a:latin typeface="Gelasio"/>
              </a:rPr>
              <a:t>Siphosethu Rululu- Github Manager</a:t>
            </a:r>
          </a:p>
          <a:p>
            <a:pPr marL="342900" indent="-342900">
              <a:lnSpc>
                <a:spcPts val="3110"/>
              </a:lnSpc>
              <a:buFont typeface="Wingdings"/>
              <a:buChar char="v"/>
            </a:pPr>
            <a:r>
              <a:rPr lang="en-US" sz="2400" dirty="0">
                <a:solidFill>
                  <a:srgbClr val="C9C2C0"/>
                </a:solidFill>
                <a:latin typeface="Gelasio"/>
              </a:rPr>
              <a:t>Amanda Mokoena – Data Analyst</a:t>
            </a:r>
          </a:p>
          <a:p>
            <a:pPr marL="342900" indent="-342900">
              <a:lnSpc>
                <a:spcPts val="3110"/>
              </a:lnSpc>
              <a:buFont typeface="Wingdings"/>
              <a:buChar char="v"/>
            </a:pPr>
            <a:r>
              <a:rPr lang="en-US" sz="2400" dirty="0">
                <a:solidFill>
                  <a:srgbClr val="C9C2C0"/>
                </a:solidFill>
                <a:latin typeface="Gelasio"/>
              </a:rPr>
              <a:t>Kgolo Motshegoa - Data Scientist</a:t>
            </a:r>
          </a:p>
          <a:p>
            <a:pPr marL="342900" indent="-342900">
              <a:lnSpc>
                <a:spcPts val="3110"/>
              </a:lnSpc>
              <a:buFont typeface="Wingdings"/>
              <a:buChar char="v"/>
            </a:pPr>
            <a:r>
              <a:rPr lang="en-US" sz="2400" dirty="0">
                <a:solidFill>
                  <a:srgbClr val="C9C2C0"/>
                </a:solidFill>
                <a:latin typeface="Gelasio"/>
              </a:rPr>
              <a:t>Nkhubalale Nkadimeng- Data Engineer</a:t>
            </a:r>
          </a:p>
        </p:txBody>
      </p:sp>
      <p:pic>
        <p:nvPicPr>
          <p:cNvPr id="10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  <p:pic>
        <p:nvPicPr>
          <p:cNvPr id="7" name="Picture 6" descr="A group of cartoon characters&#10;&#10;Description automatically generated">
            <a:extLst>
              <a:ext uri="{FF2B5EF4-FFF2-40B4-BE49-F238E27FC236}">
                <a16:creationId xmlns:a16="http://schemas.microsoft.com/office/drawing/2014/main" id="{75BB0039-F265-D4C2-F329-F64EFFCAEF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26345" y="-86264"/>
            <a:ext cx="6299918" cy="7681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376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  <p:txBody>
          <a:bodyPr/>
          <a:lstStyle/>
          <a:p>
            <a:endParaRPr lang="en-ZA" dirty="0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  <p:txBody>
          <a:bodyPr/>
          <a:lstStyle/>
          <a:p>
            <a:endParaRPr lang="en-ZA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177677" y="1326833"/>
            <a:ext cx="7490936" cy="617101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 marL="0" indent="0">
              <a:lnSpc>
                <a:spcPts val="4860"/>
              </a:lnSpc>
              <a:buNone/>
            </a:pPr>
            <a:r>
              <a:rPr lang="en-US" sz="3850" dirty="0">
                <a:solidFill>
                  <a:srgbClr val="D8B6A4"/>
                </a:solidFill>
                <a:latin typeface="Gelasio"/>
                <a:ea typeface="Gelasio"/>
                <a:cs typeface="Gelasio" pitchFamily="34" charset="-120"/>
              </a:rPr>
              <a:t>Data Collection</a:t>
            </a:r>
            <a:endParaRPr lang="en-US" sz="3888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6" name="Text 3"/>
          <p:cNvSpPr/>
          <p:nvPr/>
        </p:nvSpPr>
        <p:spPr>
          <a:xfrm>
            <a:off x="6177677" y="2240161"/>
            <a:ext cx="7761446" cy="6319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ts val="2488"/>
              </a:lnSpc>
            </a:pPr>
            <a:r>
              <a:rPr lang="en-US" sz="1550" dirty="0">
                <a:solidFill>
                  <a:srgbClr val="C9C2C0"/>
                </a:solidFill>
                <a:latin typeface="Gelasio"/>
              </a:rPr>
              <a:t>This dataset contains information on anime content (movies, television series, music, specials, OVA, and ONA*)</a:t>
            </a:r>
            <a:endParaRPr lang="en-US" dirty="0"/>
          </a:p>
        </p:txBody>
      </p:sp>
      <p:sp>
        <p:nvSpPr>
          <p:cNvPr id="7" name="Shape 4"/>
          <p:cNvSpPr/>
          <p:nvPr/>
        </p:nvSpPr>
        <p:spPr>
          <a:xfrm>
            <a:off x="6462474" y="3094315"/>
            <a:ext cx="22860" cy="3808452"/>
          </a:xfrm>
          <a:prstGeom prst="roundRect">
            <a:avLst>
              <a:gd name="adj" fmla="val 129600"/>
            </a:avLst>
          </a:prstGeom>
          <a:solidFill>
            <a:srgbClr val="504D4C"/>
          </a:solidFill>
          <a:ln/>
        </p:spPr>
        <p:txBody>
          <a:bodyPr/>
          <a:lstStyle/>
          <a:p>
            <a:endParaRPr lang="en-ZA" dirty="0"/>
          </a:p>
        </p:txBody>
      </p:sp>
      <p:sp>
        <p:nvSpPr>
          <p:cNvPr id="8" name="Shape 5"/>
          <p:cNvSpPr/>
          <p:nvPr/>
        </p:nvSpPr>
        <p:spPr>
          <a:xfrm>
            <a:off x="6673215" y="3527227"/>
            <a:ext cx="691277" cy="22860"/>
          </a:xfrm>
          <a:prstGeom prst="roundRect">
            <a:avLst>
              <a:gd name="adj" fmla="val 129600"/>
            </a:avLst>
          </a:prstGeom>
          <a:solidFill>
            <a:srgbClr val="504D4C"/>
          </a:solidFill>
          <a:ln/>
        </p:spPr>
        <p:txBody>
          <a:bodyPr/>
          <a:lstStyle/>
          <a:p>
            <a:endParaRPr lang="en-ZA" dirty="0"/>
          </a:p>
        </p:txBody>
      </p:sp>
      <p:sp>
        <p:nvSpPr>
          <p:cNvPr id="9" name="Shape 6"/>
          <p:cNvSpPr/>
          <p:nvPr/>
        </p:nvSpPr>
        <p:spPr>
          <a:xfrm>
            <a:off x="6251734" y="3316486"/>
            <a:ext cx="444341" cy="444341"/>
          </a:xfrm>
          <a:prstGeom prst="roundRect">
            <a:avLst>
              <a:gd name="adj" fmla="val 6668"/>
            </a:avLst>
          </a:prstGeom>
          <a:solidFill>
            <a:srgbClr val="373433"/>
          </a:solidFill>
          <a:ln/>
        </p:spPr>
        <p:txBody>
          <a:bodyPr/>
          <a:lstStyle/>
          <a:p>
            <a:endParaRPr lang="en-ZA" dirty="0"/>
          </a:p>
        </p:txBody>
      </p:sp>
      <p:sp>
        <p:nvSpPr>
          <p:cNvPr id="10" name="Text 7"/>
          <p:cNvSpPr/>
          <p:nvPr/>
        </p:nvSpPr>
        <p:spPr>
          <a:xfrm>
            <a:off x="6410206" y="3390543"/>
            <a:ext cx="127397" cy="29622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333"/>
              </a:lnSpc>
              <a:buNone/>
            </a:pPr>
            <a:r>
              <a:rPr lang="en-US" sz="2333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1</a:t>
            </a:r>
            <a:endParaRPr lang="en-US" sz="2333" dirty="0"/>
          </a:p>
        </p:txBody>
      </p:sp>
      <p:sp>
        <p:nvSpPr>
          <p:cNvPr id="11" name="Text 8"/>
          <p:cNvSpPr/>
          <p:nvPr/>
        </p:nvSpPr>
        <p:spPr>
          <a:xfrm>
            <a:off x="7560112" y="3291721"/>
            <a:ext cx="2468880" cy="308610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 marL="0" indent="0" algn="l">
              <a:lnSpc>
                <a:spcPts val="2430"/>
              </a:lnSpc>
              <a:buNone/>
            </a:pPr>
            <a:r>
              <a:rPr lang="en-US" sz="1900" dirty="0">
                <a:solidFill>
                  <a:srgbClr val="C9C2C0"/>
                </a:solidFill>
                <a:latin typeface="Gelasio" pitchFamily="34" charset="0"/>
                <a:ea typeface="Gelasio"/>
                <a:cs typeface="Gelasio" pitchFamily="34" charset="-120"/>
              </a:rPr>
              <a:t>Data Acquisition</a:t>
            </a:r>
            <a:endParaRPr lang="en-US" sz="1944" dirty="0"/>
          </a:p>
        </p:txBody>
      </p:sp>
      <p:sp>
        <p:nvSpPr>
          <p:cNvPr id="12" name="Text 9"/>
          <p:cNvSpPr/>
          <p:nvPr/>
        </p:nvSpPr>
        <p:spPr>
          <a:xfrm>
            <a:off x="7560112" y="3718798"/>
            <a:ext cx="6379012" cy="315992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>
              <a:lnSpc>
                <a:spcPts val="2488"/>
              </a:lnSpc>
            </a:pPr>
            <a:r>
              <a:rPr lang="en-US" sz="1550" dirty="0">
                <a:solidFill>
                  <a:srgbClr val="C9C2C0"/>
                </a:solidFill>
                <a:latin typeface="Gelasio"/>
              </a:rPr>
              <a:t>Open source Kaggle dataset</a:t>
            </a:r>
            <a:endParaRPr lang="en-US" dirty="0"/>
          </a:p>
        </p:txBody>
      </p:sp>
      <p:sp>
        <p:nvSpPr>
          <p:cNvPr id="13" name="Shape 10"/>
          <p:cNvSpPr/>
          <p:nvPr/>
        </p:nvSpPr>
        <p:spPr>
          <a:xfrm>
            <a:off x="6673215" y="4862512"/>
            <a:ext cx="691277" cy="22860"/>
          </a:xfrm>
          <a:prstGeom prst="roundRect">
            <a:avLst>
              <a:gd name="adj" fmla="val 129600"/>
            </a:avLst>
          </a:prstGeom>
          <a:solidFill>
            <a:srgbClr val="504D4C"/>
          </a:solidFill>
          <a:ln/>
        </p:spPr>
        <p:txBody>
          <a:bodyPr/>
          <a:lstStyle/>
          <a:p>
            <a:endParaRPr lang="en-ZA" dirty="0"/>
          </a:p>
        </p:txBody>
      </p:sp>
      <p:sp>
        <p:nvSpPr>
          <p:cNvPr id="14" name="Shape 11"/>
          <p:cNvSpPr/>
          <p:nvPr/>
        </p:nvSpPr>
        <p:spPr>
          <a:xfrm>
            <a:off x="6251734" y="4651772"/>
            <a:ext cx="444341" cy="444341"/>
          </a:xfrm>
          <a:prstGeom prst="roundRect">
            <a:avLst>
              <a:gd name="adj" fmla="val 6668"/>
            </a:avLst>
          </a:prstGeom>
          <a:solidFill>
            <a:srgbClr val="373433"/>
          </a:solidFill>
          <a:ln/>
        </p:spPr>
        <p:txBody>
          <a:bodyPr/>
          <a:lstStyle/>
          <a:p>
            <a:endParaRPr lang="en-ZA" dirty="0"/>
          </a:p>
        </p:txBody>
      </p:sp>
      <p:sp>
        <p:nvSpPr>
          <p:cNvPr id="15" name="Text 12"/>
          <p:cNvSpPr/>
          <p:nvPr/>
        </p:nvSpPr>
        <p:spPr>
          <a:xfrm>
            <a:off x="6391156" y="4725829"/>
            <a:ext cx="165497" cy="29622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333"/>
              </a:lnSpc>
              <a:buNone/>
            </a:pPr>
            <a:r>
              <a:rPr lang="en-US" sz="2333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2</a:t>
            </a:r>
            <a:endParaRPr lang="en-US" sz="2333" dirty="0"/>
          </a:p>
        </p:txBody>
      </p:sp>
      <p:sp>
        <p:nvSpPr>
          <p:cNvPr id="16" name="Text 13"/>
          <p:cNvSpPr/>
          <p:nvPr/>
        </p:nvSpPr>
        <p:spPr>
          <a:xfrm>
            <a:off x="7560112" y="4627007"/>
            <a:ext cx="2468880" cy="308610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>
              <a:lnSpc>
                <a:spcPts val="2430"/>
              </a:lnSpc>
            </a:pPr>
            <a:r>
              <a:rPr lang="en-US" sz="1900" dirty="0">
                <a:solidFill>
                  <a:srgbClr val="C9C2C0"/>
                </a:solidFill>
                <a:latin typeface="Gelasio"/>
                <a:ea typeface="Gelasio"/>
                <a:cs typeface="Gelasio" pitchFamily="34" charset="-120"/>
              </a:rPr>
              <a:t>Data Source</a:t>
            </a:r>
            <a:endParaRPr lang="en-US" sz="1944" dirty="0">
              <a:latin typeface="Gelasio"/>
            </a:endParaRPr>
          </a:p>
        </p:txBody>
      </p:sp>
      <p:sp>
        <p:nvSpPr>
          <p:cNvPr id="17" name="Text 14"/>
          <p:cNvSpPr/>
          <p:nvPr/>
        </p:nvSpPr>
        <p:spPr>
          <a:xfrm>
            <a:off x="7560112" y="5088589"/>
            <a:ext cx="6379012" cy="609290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>
              <a:lnSpc>
                <a:spcPts val="2488"/>
              </a:lnSpc>
            </a:pPr>
            <a:r>
              <a:rPr lang="en-US" sz="1550" dirty="0">
                <a:solidFill>
                  <a:srgbClr val="C9C2C0"/>
                </a:solidFill>
                <a:ea typeface="+mn-lt"/>
                <a:cs typeface="+mn-lt"/>
              </a:rPr>
              <a:t> (</a:t>
            </a:r>
            <a:r>
              <a:rPr lang="en-US" sz="1550" dirty="0">
                <a:solidFill>
                  <a:srgbClr val="C9C2C0"/>
                </a:solidFill>
                <a:ea typeface="+mn-lt"/>
                <a:cs typeface="+mn-lt"/>
                <a:hlinkClick r:id="rId4"/>
              </a:rPr>
              <a:t>https://www.kaggle.com/datasets/CooperUnion/anime-recommendations-database)</a:t>
            </a:r>
            <a:endParaRPr lang="en-US" sz="1550" dirty="0">
              <a:solidFill>
                <a:srgbClr val="C9C2C0"/>
              </a:solidFill>
              <a:cs typeface="Calibri"/>
            </a:endParaRPr>
          </a:p>
        </p:txBody>
      </p:sp>
      <p:sp>
        <p:nvSpPr>
          <p:cNvPr id="18" name="Shape 15"/>
          <p:cNvSpPr/>
          <p:nvPr/>
        </p:nvSpPr>
        <p:spPr>
          <a:xfrm>
            <a:off x="6673215" y="6197798"/>
            <a:ext cx="691277" cy="22860"/>
          </a:xfrm>
          <a:prstGeom prst="roundRect">
            <a:avLst>
              <a:gd name="adj" fmla="val 129600"/>
            </a:avLst>
          </a:prstGeom>
          <a:solidFill>
            <a:srgbClr val="504D4C"/>
          </a:solidFill>
          <a:ln/>
        </p:spPr>
        <p:txBody>
          <a:bodyPr/>
          <a:lstStyle/>
          <a:p>
            <a:endParaRPr lang="en-ZA" dirty="0"/>
          </a:p>
        </p:txBody>
      </p:sp>
      <p:sp>
        <p:nvSpPr>
          <p:cNvPr id="19" name="Shape 16"/>
          <p:cNvSpPr/>
          <p:nvPr/>
        </p:nvSpPr>
        <p:spPr>
          <a:xfrm>
            <a:off x="6251734" y="5987058"/>
            <a:ext cx="444341" cy="444341"/>
          </a:xfrm>
          <a:prstGeom prst="roundRect">
            <a:avLst>
              <a:gd name="adj" fmla="val 6668"/>
            </a:avLst>
          </a:prstGeom>
          <a:solidFill>
            <a:srgbClr val="373433"/>
          </a:solidFill>
          <a:ln/>
        </p:spPr>
        <p:txBody>
          <a:bodyPr/>
          <a:lstStyle/>
          <a:p>
            <a:endParaRPr lang="en-ZA" dirty="0"/>
          </a:p>
        </p:txBody>
      </p:sp>
      <p:sp>
        <p:nvSpPr>
          <p:cNvPr id="20" name="Text 17"/>
          <p:cNvSpPr/>
          <p:nvPr/>
        </p:nvSpPr>
        <p:spPr>
          <a:xfrm>
            <a:off x="6392108" y="6061115"/>
            <a:ext cx="163473" cy="29622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333"/>
              </a:lnSpc>
              <a:buNone/>
            </a:pPr>
            <a:r>
              <a:rPr lang="en-US" sz="2333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3</a:t>
            </a:r>
            <a:endParaRPr lang="en-US" sz="2333" dirty="0"/>
          </a:p>
        </p:txBody>
      </p:sp>
      <p:sp>
        <p:nvSpPr>
          <p:cNvPr id="21" name="Text 18"/>
          <p:cNvSpPr/>
          <p:nvPr/>
        </p:nvSpPr>
        <p:spPr>
          <a:xfrm>
            <a:off x="7560112" y="5962293"/>
            <a:ext cx="2468880" cy="308610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 marL="0" indent="0" algn="l">
              <a:lnSpc>
                <a:spcPts val="2430"/>
              </a:lnSpc>
              <a:buNone/>
            </a:pPr>
            <a:r>
              <a:rPr lang="en-US" sz="1900" dirty="0">
                <a:solidFill>
                  <a:srgbClr val="C9C2C0"/>
                </a:solidFill>
                <a:latin typeface="Gelasio"/>
                <a:ea typeface="Gelasio"/>
              </a:rPr>
              <a:t>Datasets</a:t>
            </a:r>
            <a:endParaRPr lang="en-US" sz="1944" dirty="0">
              <a:latin typeface="Gelasio"/>
            </a:endParaRPr>
          </a:p>
        </p:txBody>
      </p:sp>
      <p:sp>
        <p:nvSpPr>
          <p:cNvPr id="22" name="Text 19"/>
          <p:cNvSpPr/>
          <p:nvPr/>
        </p:nvSpPr>
        <p:spPr>
          <a:xfrm>
            <a:off x="7560112" y="6354865"/>
            <a:ext cx="6379012" cy="885334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>
              <a:lnSpc>
                <a:spcPts val="2488"/>
              </a:lnSpc>
            </a:pPr>
            <a:r>
              <a:rPr lang="en-US" sz="1550" dirty="0">
                <a:solidFill>
                  <a:srgbClr val="C9C2C0"/>
                </a:solidFill>
                <a:latin typeface="Gelasio"/>
              </a:rPr>
              <a:t>Anime.csv, </a:t>
            </a:r>
            <a:r>
              <a:rPr lang="en-US" sz="1550" dirty="0">
                <a:solidFill>
                  <a:srgbClr val="C9C2C0"/>
                </a:solidFill>
                <a:latin typeface="Gelasio"/>
                <a:ea typeface="+mn-lt"/>
                <a:cs typeface="+mn-lt"/>
              </a:rPr>
              <a:t>training.csv, test.csv</a:t>
            </a:r>
            <a:endParaRPr lang="en-US" dirty="0">
              <a:solidFill>
                <a:srgbClr val="FFFFFF"/>
              </a:solidFill>
              <a:latin typeface="Calibri" panose="020F0502020204030204"/>
              <a:cs typeface="Calibri" panose="020F0502020204030204"/>
            </a:endParaRPr>
          </a:p>
        </p:txBody>
      </p:sp>
      <p:pic>
        <p:nvPicPr>
          <p:cNvPr id="23" name="Image 1" descr="preencoded.png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805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  <p:txBody>
          <a:bodyPr/>
          <a:lstStyle/>
          <a:p>
            <a:endParaRPr lang="en-ZA" dirty="0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  <p:txBody>
          <a:bodyPr/>
          <a:lstStyle/>
          <a:p>
            <a:endParaRPr lang="en-ZA" dirty="0"/>
          </a:p>
        </p:txBody>
      </p:sp>
      <p:sp>
        <p:nvSpPr>
          <p:cNvPr id="5" name="Text 2"/>
          <p:cNvSpPr/>
          <p:nvPr/>
        </p:nvSpPr>
        <p:spPr>
          <a:xfrm>
            <a:off x="6177677" y="1326833"/>
            <a:ext cx="7490936" cy="617101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 marL="0" indent="0">
              <a:lnSpc>
                <a:spcPts val="4860"/>
              </a:lnSpc>
              <a:buNone/>
            </a:pPr>
            <a:r>
              <a:rPr lang="en-US" sz="3850" dirty="0">
                <a:solidFill>
                  <a:srgbClr val="D8B6A4"/>
                </a:solidFill>
                <a:latin typeface="Gelasio"/>
                <a:ea typeface="Gelasio"/>
              </a:rPr>
              <a:t>Preprocessing</a:t>
            </a:r>
            <a:endParaRPr lang="en-US" sz="3850" dirty="0">
              <a:latin typeface="Gelasio"/>
              <a:ea typeface="Gelasio"/>
            </a:endParaRPr>
          </a:p>
        </p:txBody>
      </p:sp>
      <p:sp>
        <p:nvSpPr>
          <p:cNvPr id="6" name="Text 3"/>
          <p:cNvSpPr/>
          <p:nvPr/>
        </p:nvSpPr>
        <p:spPr>
          <a:xfrm>
            <a:off x="6177677" y="2240161"/>
            <a:ext cx="7761446" cy="63198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488"/>
              </a:lnSpc>
              <a:buNone/>
            </a:pPr>
            <a:r>
              <a:rPr lang="en-US" sz="1555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The initial step involves gathering data on anime titles and user ratings from various sources like online databases and APIs.</a:t>
            </a:r>
            <a:endParaRPr lang="en-US" sz="1555" dirty="0"/>
          </a:p>
        </p:txBody>
      </p:sp>
      <p:sp>
        <p:nvSpPr>
          <p:cNvPr id="7" name="Shape 4"/>
          <p:cNvSpPr/>
          <p:nvPr/>
        </p:nvSpPr>
        <p:spPr>
          <a:xfrm>
            <a:off x="6462474" y="3094315"/>
            <a:ext cx="22860" cy="3808452"/>
          </a:xfrm>
          <a:prstGeom prst="roundRect">
            <a:avLst>
              <a:gd name="adj" fmla="val 129600"/>
            </a:avLst>
          </a:prstGeom>
          <a:solidFill>
            <a:srgbClr val="504D4C"/>
          </a:solidFill>
          <a:ln/>
        </p:spPr>
        <p:txBody>
          <a:bodyPr/>
          <a:lstStyle/>
          <a:p>
            <a:endParaRPr lang="en-ZA" dirty="0"/>
          </a:p>
        </p:txBody>
      </p:sp>
      <p:sp>
        <p:nvSpPr>
          <p:cNvPr id="8" name="Shape 5"/>
          <p:cNvSpPr/>
          <p:nvPr/>
        </p:nvSpPr>
        <p:spPr>
          <a:xfrm>
            <a:off x="6673215" y="3527227"/>
            <a:ext cx="691277" cy="22860"/>
          </a:xfrm>
          <a:prstGeom prst="roundRect">
            <a:avLst>
              <a:gd name="adj" fmla="val 129600"/>
            </a:avLst>
          </a:prstGeom>
          <a:solidFill>
            <a:srgbClr val="504D4C"/>
          </a:solidFill>
          <a:ln/>
        </p:spPr>
        <p:txBody>
          <a:bodyPr/>
          <a:lstStyle/>
          <a:p>
            <a:endParaRPr lang="en-ZA" dirty="0"/>
          </a:p>
        </p:txBody>
      </p:sp>
      <p:sp>
        <p:nvSpPr>
          <p:cNvPr id="9" name="Shape 6"/>
          <p:cNvSpPr/>
          <p:nvPr/>
        </p:nvSpPr>
        <p:spPr>
          <a:xfrm>
            <a:off x="6251734" y="3316486"/>
            <a:ext cx="444341" cy="444341"/>
          </a:xfrm>
          <a:prstGeom prst="roundRect">
            <a:avLst>
              <a:gd name="adj" fmla="val 6668"/>
            </a:avLst>
          </a:prstGeom>
          <a:solidFill>
            <a:srgbClr val="373433"/>
          </a:solidFill>
          <a:ln/>
        </p:spPr>
        <p:txBody>
          <a:bodyPr/>
          <a:lstStyle/>
          <a:p>
            <a:endParaRPr lang="en-ZA" dirty="0"/>
          </a:p>
        </p:txBody>
      </p:sp>
      <p:sp>
        <p:nvSpPr>
          <p:cNvPr id="10" name="Text 7"/>
          <p:cNvSpPr/>
          <p:nvPr/>
        </p:nvSpPr>
        <p:spPr>
          <a:xfrm>
            <a:off x="6410206" y="3390543"/>
            <a:ext cx="127397" cy="29622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333"/>
              </a:lnSpc>
              <a:buNone/>
            </a:pPr>
            <a:r>
              <a:rPr lang="en-US" sz="2333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1</a:t>
            </a:r>
            <a:endParaRPr lang="en-US" sz="2333" dirty="0"/>
          </a:p>
        </p:txBody>
      </p:sp>
      <p:sp>
        <p:nvSpPr>
          <p:cNvPr id="11" name="Text 8"/>
          <p:cNvSpPr/>
          <p:nvPr/>
        </p:nvSpPr>
        <p:spPr>
          <a:xfrm>
            <a:off x="7560112" y="3291721"/>
            <a:ext cx="2468880" cy="308610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>
              <a:lnSpc>
                <a:spcPts val="2430"/>
              </a:lnSpc>
            </a:pPr>
            <a:r>
              <a:rPr lang="en-US" sz="1900" dirty="0">
                <a:solidFill>
                  <a:srgbClr val="C9C2C0"/>
                </a:solidFill>
                <a:latin typeface="Gelasio"/>
                <a:ea typeface="Gelasio"/>
                <a:cs typeface="Gelasio" pitchFamily="34" charset="-120"/>
              </a:rPr>
              <a:t>Data Inspection</a:t>
            </a:r>
            <a:endParaRPr lang="en-US" sz="1944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2" name="Text 9"/>
          <p:cNvSpPr/>
          <p:nvPr/>
        </p:nvSpPr>
        <p:spPr>
          <a:xfrm>
            <a:off x="7560112" y="3718798"/>
            <a:ext cx="6379012" cy="31599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488"/>
              </a:lnSpc>
            </a:pPr>
            <a:r>
              <a:rPr lang="en-US" sz="1600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Gelasio"/>
                <a:cs typeface="Arial" panose="020B0604020202020204" pitchFamily="34" charset="0"/>
              </a:rPr>
              <a:t>df.info(), df.describe(), df.isnull().sum(), df.head()</a:t>
            </a:r>
            <a:endParaRPr lang="en-US" sz="1555" dirty="0"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  <a:ea typeface="Gelasio"/>
              <a:cs typeface="Arial" panose="020B0604020202020204" pitchFamily="34" charset="0"/>
            </a:endParaRPr>
          </a:p>
        </p:txBody>
      </p:sp>
      <p:sp>
        <p:nvSpPr>
          <p:cNvPr id="13" name="Shape 10"/>
          <p:cNvSpPr/>
          <p:nvPr/>
        </p:nvSpPr>
        <p:spPr>
          <a:xfrm>
            <a:off x="6673215" y="4862512"/>
            <a:ext cx="691277" cy="22860"/>
          </a:xfrm>
          <a:prstGeom prst="roundRect">
            <a:avLst>
              <a:gd name="adj" fmla="val 129600"/>
            </a:avLst>
          </a:prstGeom>
          <a:solidFill>
            <a:srgbClr val="504D4C"/>
          </a:solidFill>
          <a:ln/>
        </p:spPr>
        <p:txBody>
          <a:bodyPr/>
          <a:lstStyle/>
          <a:p>
            <a:endParaRPr lang="en-ZA" dirty="0"/>
          </a:p>
        </p:txBody>
      </p:sp>
      <p:sp>
        <p:nvSpPr>
          <p:cNvPr id="14" name="Shape 11"/>
          <p:cNvSpPr/>
          <p:nvPr/>
        </p:nvSpPr>
        <p:spPr>
          <a:xfrm>
            <a:off x="6251734" y="4651772"/>
            <a:ext cx="444341" cy="444341"/>
          </a:xfrm>
          <a:prstGeom prst="roundRect">
            <a:avLst>
              <a:gd name="adj" fmla="val 6668"/>
            </a:avLst>
          </a:prstGeom>
          <a:solidFill>
            <a:srgbClr val="373433"/>
          </a:solidFill>
          <a:ln/>
        </p:spPr>
        <p:txBody>
          <a:bodyPr/>
          <a:lstStyle/>
          <a:p>
            <a:endParaRPr lang="en-ZA" dirty="0"/>
          </a:p>
        </p:txBody>
      </p:sp>
      <p:sp>
        <p:nvSpPr>
          <p:cNvPr id="15" name="Text 12"/>
          <p:cNvSpPr/>
          <p:nvPr/>
        </p:nvSpPr>
        <p:spPr>
          <a:xfrm>
            <a:off x="6391156" y="4725829"/>
            <a:ext cx="165497" cy="29622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333"/>
              </a:lnSpc>
              <a:buNone/>
            </a:pPr>
            <a:r>
              <a:rPr lang="en-US" sz="2333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2</a:t>
            </a:r>
            <a:endParaRPr lang="en-US" sz="2333" dirty="0"/>
          </a:p>
        </p:txBody>
      </p:sp>
      <p:sp>
        <p:nvSpPr>
          <p:cNvPr id="16" name="Text 13"/>
          <p:cNvSpPr/>
          <p:nvPr/>
        </p:nvSpPr>
        <p:spPr>
          <a:xfrm>
            <a:off x="7560112" y="4627007"/>
            <a:ext cx="2468880" cy="30861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30"/>
              </a:lnSpc>
              <a:buNone/>
            </a:pPr>
            <a:r>
              <a:rPr lang="en-US" sz="1944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Data Cleaning</a:t>
            </a:r>
            <a:endParaRPr lang="en-US" sz="1944" dirty="0"/>
          </a:p>
        </p:txBody>
      </p:sp>
      <p:sp>
        <p:nvSpPr>
          <p:cNvPr id="17" name="Text 14"/>
          <p:cNvSpPr/>
          <p:nvPr/>
        </p:nvSpPr>
        <p:spPr>
          <a:xfrm>
            <a:off x="7560112" y="5054084"/>
            <a:ext cx="6379012" cy="31599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88"/>
              </a:lnSpc>
              <a:buNone/>
            </a:pPr>
            <a:r>
              <a:rPr lang="en-US" sz="1555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Handling missing values, inconsistent data, and outliers.</a:t>
            </a:r>
            <a:endParaRPr lang="en-US" sz="1555" dirty="0"/>
          </a:p>
        </p:txBody>
      </p:sp>
      <p:sp>
        <p:nvSpPr>
          <p:cNvPr id="18" name="Shape 15"/>
          <p:cNvSpPr/>
          <p:nvPr/>
        </p:nvSpPr>
        <p:spPr>
          <a:xfrm>
            <a:off x="6673215" y="6197798"/>
            <a:ext cx="691277" cy="22860"/>
          </a:xfrm>
          <a:prstGeom prst="roundRect">
            <a:avLst>
              <a:gd name="adj" fmla="val 129600"/>
            </a:avLst>
          </a:prstGeom>
          <a:solidFill>
            <a:srgbClr val="504D4C"/>
          </a:solidFill>
          <a:ln/>
        </p:spPr>
        <p:txBody>
          <a:bodyPr/>
          <a:lstStyle/>
          <a:p>
            <a:endParaRPr lang="en-ZA" dirty="0"/>
          </a:p>
        </p:txBody>
      </p:sp>
      <p:sp>
        <p:nvSpPr>
          <p:cNvPr id="19" name="Shape 16"/>
          <p:cNvSpPr/>
          <p:nvPr/>
        </p:nvSpPr>
        <p:spPr>
          <a:xfrm>
            <a:off x="6251734" y="5987058"/>
            <a:ext cx="444341" cy="444341"/>
          </a:xfrm>
          <a:prstGeom prst="roundRect">
            <a:avLst>
              <a:gd name="adj" fmla="val 6668"/>
            </a:avLst>
          </a:prstGeom>
          <a:solidFill>
            <a:srgbClr val="373433"/>
          </a:solidFill>
          <a:ln/>
        </p:spPr>
        <p:txBody>
          <a:bodyPr/>
          <a:lstStyle/>
          <a:p>
            <a:endParaRPr lang="en-ZA" dirty="0"/>
          </a:p>
        </p:txBody>
      </p:sp>
      <p:sp>
        <p:nvSpPr>
          <p:cNvPr id="20" name="Text 17"/>
          <p:cNvSpPr/>
          <p:nvPr/>
        </p:nvSpPr>
        <p:spPr>
          <a:xfrm>
            <a:off x="6392108" y="6061115"/>
            <a:ext cx="163473" cy="29622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333"/>
              </a:lnSpc>
              <a:buNone/>
            </a:pPr>
            <a:r>
              <a:rPr lang="en-US" sz="2333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3</a:t>
            </a:r>
            <a:endParaRPr lang="en-US" sz="2333" dirty="0"/>
          </a:p>
        </p:txBody>
      </p:sp>
      <p:sp>
        <p:nvSpPr>
          <p:cNvPr id="21" name="Text 18"/>
          <p:cNvSpPr/>
          <p:nvPr/>
        </p:nvSpPr>
        <p:spPr>
          <a:xfrm>
            <a:off x="7560112" y="5962293"/>
            <a:ext cx="2468880" cy="30861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30"/>
              </a:lnSpc>
              <a:buNone/>
            </a:pPr>
            <a:r>
              <a:rPr lang="en-US" sz="1944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Data Transformation</a:t>
            </a:r>
            <a:endParaRPr lang="en-US" sz="1944" dirty="0"/>
          </a:p>
        </p:txBody>
      </p:sp>
      <p:sp>
        <p:nvSpPr>
          <p:cNvPr id="22" name="Text 19"/>
          <p:cNvSpPr/>
          <p:nvPr/>
        </p:nvSpPr>
        <p:spPr>
          <a:xfrm>
            <a:off x="7560112" y="6389370"/>
            <a:ext cx="6379012" cy="31599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88"/>
              </a:lnSpc>
              <a:buNone/>
            </a:pPr>
            <a:r>
              <a:rPr lang="en-US" sz="1555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Normalizing and scaling data for better model performance.</a:t>
            </a:r>
            <a:endParaRPr lang="en-US" sz="1555" dirty="0"/>
          </a:p>
        </p:txBody>
      </p:sp>
      <p:pic>
        <p:nvPicPr>
          <p:cNvPr id="23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  <p:pic>
        <p:nvPicPr>
          <p:cNvPr id="24" name="Picture 23" descr="A person typing on a computer&#10;&#10;Description automatically generated">
            <a:extLst>
              <a:ext uri="{FF2B5EF4-FFF2-40B4-BE49-F238E27FC236}">
                <a16:creationId xmlns:a16="http://schemas.microsoft.com/office/drawing/2014/main" id="{82322D66-D8B7-D3A0-E925-48D0187490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172" y="2049130"/>
            <a:ext cx="5878721" cy="439013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87086" y="-3841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  <p:txBody>
          <a:bodyPr/>
          <a:lstStyle/>
          <a:p>
            <a:endParaRPr lang="en-ZA" dirty="0"/>
          </a:p>
        </p:txBody>
      </p:sp>
      <p:sp>
        <p:nvSpPr>
          <p:cNvPr id="3" name="Shape 1"/>
          <p:cNvSpPr/>
          <p:nvPr/>
        </p:nvSpPr>
        <p:spPr>
          <a:xfrm>
            <a:off x="8206120" y="2551952"/>
            <a:ext cx="5190566" cy="4370295"/>
          </a:xfrm>
          <a:prstGeom prst="rect">
            <a:avLst/>
          </a:prstGeom>
          <a:solidFill>
            <a:srgbClr val="464342"/>
          </a:solidFill>
          <a:ln/>
        </p:spPr>
        <p:txBody>
          <a:bodyPr lIns="91440" tIns="45720" rIns="91440" bIns="45720" anchor="t"/>
          <a:lstStyle/>
          <a:p>
            <a:r>
              <a:rPr lang="en-US" sz="3600" dirty="0">
                <a:solidFill>
                  <a:schemeClr val="bg1"/>
                </a:solidFill>
              </a:rPr>
              <a:t>Visualizations: Distribution of ratings and most rated anime. Genre distribution and average ratings. Correlation between ratings and popularity (members).</a:t>
            </a:r>
            <a:endParaRPr lang="en-ZA" sz="3600" dirty="0">
              <a:solidFill>
                <a:schemeClr val="bg1"/>
              </a:solidFill>
              <a:cs typeface="Calibri"/>
            </a:endParaRPr>
          </a:p>
        </p:txBody>
      </p:sp>
      <p:sp>
        <p:nvSpPr>
          <p:cNvPr id="5" name="Text 2"/>
          <p:cNvSpPr/>
          <p:nvPr/>
        </p:nvSpPr>
        <p:spPr>
          <a:xfrm>
            <a:off x="323286" y="431396"/>
            <a:ext cx="7490936" cy="61710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860"/>
              </a:lnSpc>
              <a:buNone/>
            </a:pPr>
            <a:r>
              <a:rPr lang="en-US" sz="3888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</a:rPr>
              <a:t>EXPLORATORY DATA ANALYSIS </a:t>
            </a:r>
            <a:endParaRPr lang="en-US" sz="3888" dirty="0"/>
          </a:p>
        </p:txBody>
      </p:sp>
      <p:sp>
        <p:nvSpPr>
          <p:cNvPr id="6" name="Text 3"/>
          <p:cNvSpPr/>
          <p:nvPr/>
        </p:nvSpPr>
        <p:spPr>
          <a:xfrm>
            <a:off x="323286" y="1239004"/>
            <a:ext cx="7761446" cy="98160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ts val="2488"/>
              </a:lnSpc>
            </a:pPr>
            <a:r>
              <a:rPr lang="en-US" sz="1600" dirty="0">
                <a:solidFill>
                  <a:schemeClr val="bg1">
                    <a:lumMod val="75000"/>
                  </a:schemeClr>
                </a:solidFill>
                <a:latin typeface="Calibri"/>
                <a:cs typeface="Calibri"/>
              </a:rPr>
              <a:t>Exploratory Data Analysis is the process of using visual and statistical methods to understand the underlying structure and patterns in a dataset.</a:t>
            </a:r>
            <a:endParaRPr lang="en-US" sz="1600" dirty="0">
              <a:solidFill>
                <a:schemeClr val="bg1">
                  <a:lumMod val="75000"/>
                </a:schemeClr>
              </a:solidFill>
            </a:endParaRPr>
          </a:p>
          <a:p>
            <a:pPr>
              <a:lnSpc>
                <a:spcPts val="2488"/>
              </a:lnSpc>
            </a:pPr>
            <a:endParaRPr lang="en-US" sz="1900" b="0" i="0" dirty="0">
              <a:solidFill>
                <a:schemeClr val="bg1">
                  <a:lumMod val="75000"/>
                </a:schemeClr>
              </a:solidFill>
              <a:effectLst/>
              <a:latin typeface="Gelasio"/>
            </a:endParaRPr>
          </a:p>
          <a:p>
            <a:pPr marL="0" indent="0">
              <a:lnSpc>
                <a:spcPts val="2488"/>
              </a:lnSpc>
              <a:buNone/>
            </a:pPr>
            <a:endParaRPr lang="en-US" sz="1555" dirty="0"/>
          </a:p>
        </p:txBody>
      </p:sp>
      <p:sp>
        <p:nvSpPr>
          <p:cNvPr id="7" name="Shape 4"/>
          <p:cNvSpPr/>
          <p:nvPr/>
        </p:nvSpPr>
        <p:spPr>
          <a:xfrm>
            <a:off x="6462474" y="3094315"/>
            <a:ext cx="22860" cy="3808452"/>
          </a:xfrm>
          <a:prstGeom prst="roundRect">
            <a:avLst>
              <a:gd name="adj" fmla="val 129600"/>
            </a:avLst>
          </a:prstGeom>
          <a:solidFill>
            <a:srgbClr val="504D4C"/>
          </a:solidFill>
          <a:ln/>
        </p:spPr>
        <p:txBody>
          <a:bodyPr/>
          <a:lstStyle/>
          <a:p>
            <a:endParaRPr lang="en-ZA" dirty="0"/>
          </a:p>
        </p:txBody>
      </p:sp>
      <p:sp>
        <p:nvSpPr>
          <p:cNvPr id="8" name="Shape 5"/>
          <p:cNvSpPr/>
          <p:nvPr/>
        </p:nvSpPr>
        <p:spPr>
          <a:xfrm>
            <a:off x="6673215" y="3527227"/>
            <a:ext cx="691277" cy="22860"/>
          </a:xfrm>
          <a:prstGeom prst="roundRect">
            <a:avLst>
              <a:gd name="adj" fmla="val 129600"/>
            </a:avLst>
          </a:prstGeom>
          <a:solidFill>
            <a:srgbClr val="504D4C"/>
          </a:solidFill>
          <a:ln/>
        </p:spPr>
        <p:txBody>
          <a:bodyPr/>
          <a:lstStyle/>
          <a:p>
            <a:endParaRPr lang="en-ZA" dirty="0"/>
          </a:p>
        </p:txBody>
      </p:sp>
      <p:sp>
        <p:nvSpPr>
          <p:cNvPr id="10" name="Text 7"/>
          <p:cNvSpPr/>
          <p:nvPr/>
        </p:nvSpPr>
        <p:spPr>
          <a:xfrm>
            <a:off x="6410206" y="3390543"/>
            <a:ext cx="127397" cy="29622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333"/>
              </a:lnSpc>
              <a:buNone/>
            </a:pPr>
            <a:endParaRPr lang="en-US" sz="2333" dirty="0"/>
          </a:p>
        </p:txBody>
      </p:sp>
      <p:sp>
        <p:nvSpPr>
          <p:cNvPr id="11" name="Text 8"/>
          <p:cNvSpPr/>
          <p:nvPr/>
        </p:nvSpPr>
        <p:spPr>
          <a:xfrm>
            <a:off x="7560112" y="3291721"/>
            <a:ext cx="2468880" cy="30861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30"/>
              </a:lnSpc>
              <a:buNone/>
            </a:pPr>
            <a:endParaRPr lang="en-US" sz="1944" dirty="0"/>
          </a:p>
        </p:txBody>
      </p:sp>
      <p:sp>
        <p:nvSpPr>
          <p:cNvPr id="12" name="Text 9"/>
          <p:cNvSpPr/>
          <p:nvPr/>
        </p:nvSpPr>
        <p:spPr>
          <a:xfrm>
            <a:off x="7560112" y="3689770"/>
            <a:ext cx="6379012" cy="2841477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 marL="0" indent="0" algn="l">
              <a:lnSpc>
                <a:spcPts val="2488"/>
              </a:lnSpc>
              <a:buNone/>
            </a:pPr>
            <a:r>
              <a:rPr lang="en-US" sz="1550" dirty="0">
                <a:solidFill>
                  <a:srgbClr val="C9C2C0"/>
                </a:solidFill>
                <a:latin typeface="Gelasio"/>
                <a:ea typeface="Gelasio" pitchFamily="34" charset="-122"/>
                <a:cs typeface="Gelasio" pitchFamily="34" charset="-120"/>
              </a:rPr>
              <a:t>.</a:t>
            </a:r>
            <a:endParaRPr lang="en-US" sz="1550" dirty="0">
              <a:latin typeface="Gelasio"/>
            </a:endParaRPr>
          </a:p>
        </p:txBody>
      </p:sp>
      <p:sp>
        <p:nvSpPr>
          <p:cNvPr id="13" name="Shape 10"/>
          <p:cNvSpPr/>
          <p:nvPr/>
        </p:nvSpPr>
        <p:spPr>
          <a:xfrm>
            <a:off x="6673215" y="4862512"/>
            <a:ext cx="691277" cy="22860"/>
          </a:xfrm>
          <a:prstGeom prst="roundRect">
            <a:avLst>
              <a:gd name="adj" fmla="val 129600"/>
            </a:avLst>
          </a:prstGeom>
          <a:solidFill>
            <a:srgbClr val="504D4C"/>
          </a:solidFill>
          <a:ln/>
        </p:spPr>
        <p:txBody>
          <a:bodyPr/>
          <a:lstStyle/>
          <a:p>
            <a:endParaRPr lang="en-ZA" dirty="0"/>
          </a:p>
        </p:txBody>
      </p:sp>
      <p:sp>
        <p:nvSpPr>
          <p:cNvPr id="15" name="Text 12"/>
          <p:cNvSpPr/>
          <p:nvPr/>
        </p:nvSpPr>
        <p:spPr>
          <a:xfrm>
            <a:off x="6391156" y="4725829"/>
            <a:ext cx="165497" cy="29622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333"/>
              </a:lnSpc>
              <a:buNone/>
            </a:pPr>
            <a:endParaRPr lang="en-US" sz="2333" dirty="0"/>
          </a:p>
        </p:txBody>
      </p:sp>
      <p:sp>
        <p:nvSpPr>
          <p:cNvPr id="16" name="Text 13"/>
          <p:cNvSpPr/>
          <p:nvPr/>
        </p:nvSpPr>
        <p:spPr>
          <a:xfrm>
            <a:off x="7560112" y="4627007"/>
            <a:ext cx="2468880" cy="30861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30"/>
              </a:lnSpc>
              <a:buNone/>
            </a:pPr>
            <a:endParaRPr lang="en-US" sz="1944" dirty="0"/>
          </a:p>
        </p:txBody>
      </p:sp>
      <p:sp>
        <p:nvSpPr>
          <p:cNvPr id="17" name="Text 14"/>
          <p:cNvSpPr/>
          <p:nvPr/>
        </p:nvSpPr>
        <p:spPr>
          <a:xfrm>
            <a:off x="7560112" y="2862428"/>
            <a:ext cx="6379012" cy="2507648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 marL="0" indent="0" algn="l">
              <a:lnSpc>
                <a:spcPts val="2488"/>
              </a:lnSpc>
              <a:buNone/>
            </a:pPr>
            <a:r>
              <a:rPr lang="en-US" sz="1550" dirty="0">
                <a:solidFill>
                  <a:srgbClr val="C9C2C0"/>
                </a:solidFill>
                <a:latin typeface="Gelasio"/>
                <a:ea typeface="Gelasio" pitchFamily="34" charset="-122"/>
                <a:cs typeface="Gelasio" pitchFamily="34" charset="-120"/>
              </a:rPr>
              <a:t>.</a:t>
            </a:r>
            <a:endParaRPr lang="en-US" sz="1550" dirty="0">
              <a:latin typeface="Gelasio"/>
            </a:endParaRPr>
          </a:p>
        </p:txBody>
      </p:sp>
      <p:sp>
        <p:nvSpPr>
          <p:cNvPr id="18" name="Shape 15"/>
          <p:cNvSpPr/>
          <p:nvPr/>
        </p:nvSpPr>
        <p:spPr>
          <a:xfrm>
            <a:off x="6673215" y="6197798"/>
            <a:ext cx="691277" cy="22860"/>
          </a:xfrm>
          <a:prstGeom prst="roundRect">
            <a:avLst>
              <a:gd name="adj" fmla="val 129600"/>
            </a:avLst>
          </a:prstGeom>
          <a:solidFill>
            <a:srgbClr val="504D4C"/>
          </a:solidFill>
          <a:ln/>
        </p:spPr>
        <p:txBody>
          <a:bodyPr/>
          <a:lstStyle/>
          <a:p>
            <a:endParaRPr lang="en-ZA" dirty="0"/>
          </a:p>
        </p:txBody>
      </p:sp>
      <p:sp>
        <p:nvSpPr>
          <p:cNvPr id="21" name="Text 18"/>
          <p:cNvSpPr/>
          <p:nvPr/>
        </p:nvSpPr>
        <p:spPr>
          <a:xfrm>
            <a:off x="7560112" y="5962293"/>
            <a:ext cx="2468880" cy="30861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30"/>
              </a:lnSpc>
              <a:buNone/>
            </a:pPr>
            <a:endParaRPr lang="en-US" sz="1944" dirty="0"/>
          </a:p>
        </p:txBody>
      </p:sp>
      <p:sp>
        <p:nvSpPr>
          <p:cNvPr id="22" name="Text 19"/>
          <p:cNvSpPr/>
          <p:nvPr/>
        </p:nvSpPr>
        <p:spPr>
          <a:xfrm>
            <a:off x="6847417" y="6039746"/>
            <a:ext cx="6379012" cy="31599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88"/>
              </a:lnSpc>
              <a:buNone/>
            </a:pPr>
            <a:endParaRPr lang="en-US" sz="1555" dirty="0"/>
          </a:p>
        </p:txBody>
      </p:sp>
      <p:pic>
        <p:nvPicPr>
          <p:cNvPr id="23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76073"/>
            <a:ext cx="2296807" cy="548640"/>
          </a:xfrm>
          <a:prstGeom prst="rect">
            <a:avLst/>
          </a:prstGeom>
        </p:spPr>
      </p:pic>
      <p:pic>
        <p:nvPicPr>
          <p:cNvPr id="26" name="Picture 25" descr="A graph of a number of rating">
            <a:extLst>
              <a:ext uri="{FF2B5EF4-FFF2-40B4-BE49-F238E27FC236}">
                <a16:creationId xmlns:a16="http://schemas.microsoft.com/office/drawing/2014/main" id="{E65EC2A4-7E09-74A0-9C84-C3BD08212F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7992" y="2551337"/>
            <a:ext cx="7781559" cy="4361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524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  <p:txBody>
          <a:bodyPr/>
          <a:lstStyle/>
          <a:p>
            <a:endParaRPr lang="en-ZA" dirty="0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  <p:txBody>
          <a:bodyPr/>
          <a:lstStyle/>
          <a:p>
            <a:endParaRPr lang="en-ZA" dirty="0"/>
          </a:p>
        </p:txBody>
      </p:sp>
      <p:sp>
        <p:nvSpPr>
          <p:cNvPr id="5" name="Text 2"/>
          <p:cNvSpPr/>
          <p:nvPr/>
        </p:nvSpPr>
        <p:spPr>
          <a:xfrm>
            <a:off x="323286" y="431396"/>
            <a:ext cx="7490936" cy="61710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860"/>
              </a:lnSpc>
              <a:buNone/>
            </a:pPr>
            <a:r>
              <a:rPr lang="en-US" sz="3888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</a:rPr>
              <a:t> </a:t>
            </a:r>
            <a:endParaRPr lang="en-US" sz="3888" dirty="0"/>
          </a:p>
        </p:txBody>
      </p:sp>
      <p:sp>
        <p:nvSpPr>
          <p:cNvPr id="6" name="Text 3"/>
          <p:cNvSpPr/>
          <p:nvPr/>
        </p:nvSpPr>
        <p:spPr>
          <a:xfrm>
            <a:off x="323286" y="1306239"/>
            <a:ext cx="7761446" cy="63198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488"/>
              </a:lnSpc>
            </a:pPr>
            <a:endParaRPr lang="en-US" sz="1940" b="0" i="0" dirty="0">
              <a:solidFill>
                <a:schemeClr val="bg1">
                  <a:lumMod val="75000"/>
                </a:schemeClr>
              </a:solidFill>
              <a:effectLst/>
              <a:latin typeface="Gelasio"/>
            </a:endParaRPr>
          </a:p>
          <a:p>
            <a:pPr marL="0" indent="0">
              <a:lnSpc>
                <a:spcPts val="2488"/>
              </a:lnSpc>
              <a:buNone/>
            </a:pPr>
            <a:endParaRPr lang="en-US" sz="1555" dirty="0"/>
          </a:p>
        </p:txBody>
      </p:sp>
      <p:sp>
        <p:nvSpPr>
          <p:cNvPr id="7" name="Shape 4"/>
          <p:cNvSpPr/>
          <p:nvPr/>
        </p:nvSpPr>
        <p:spPr>
          <a:xfrm>
            <a:off x="6462474" y="3094315"/>
            <a:ext cx="22860" cy="3808452"/>
          </a:xfrm>
          <a:prstGeom prst="roundRect">
            <a:avLst>
              <a:gd name="adj" fmla="val 129600"/>
            </a:avLst>
          </a:prstGeom>
          <a:solidFill>
            <a:srgbClr val="504D4C"/>
          </a:solidFill>
          <a:ln/>
        </p:spPr>
        <p:txBody>
          <a:bodyPr/>
          <a:lstStyle/>
          <a:p>
            <a:endParaRPr lang="en-ZA" dirty="0"/>
          </a:p>
        </p:txBody>
      </p:sp>
      <p:sp>
        <p:nvSpPr>
          <p:cNvPr id="8" name="Shape 5"/>
          <p:cNvSpPr/>
          <p:nvPr/>
        </p:nvSpPr>
        <p:spPr>
          <a:xfrm>
            <a:off x="6673215" y="3527227"/>
            <a:ext cx="691277" cy="22860"/>
          </a:xfrm>
          <a:prstGeom prst="roundRect">
            <a:avLst>
              <a:gd name="adj" fmla="val 129600"/>
            </a:avLst>
          </a:prstGeom>
          <a:solidFill>
            <a:srgbClr val="504D4C"/>
          </a:solidFill>
          <a:ln/>
        </p:spPr>
        <p:txBody>
          <a:bodyPr/>
          <a:lstStyle/>
          <a:p>
            <a:endParaRPr lang="en-ZA" dirty="0"/>
          </a:p>
        </p:txBody>
      </p:sp>
      <p:sp>
        <p:nvSpPr>
          <p:cNvPr id="10" name="Text 7"/>
          <p:cNvSpPr/>
          <p:nvPr/>
        </p:nvSpPr>
        <p:spPr>
          <a:xfrm>
            <a:off x="6410206" y="3390543"/>
            <a:ext cx="127397" cy="29622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333"/>
              </a:lnSpc>
              <a:buNone/>
            </a:pPr>
            <a:endParaRPr lang="en-US" sz="2333" dirty="0"/>
          </a:p>
        </p:txBody>
      </p:sp>
      <p:sp>
        <p:nvSpPr>
          <p:cNvPr id="11" name="Text 8"/>
          <p:cNvSpPr/>
          <p:nvPr/>
        </p:nvSpPr>
        <p:spPr>
          <a:xfrm>
            <a:off x="7560112" y="3291721"/>
            <a:ext cx="2468880" cy="30861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30"/>
              </a:lnSpc>
              <a:buNone/>
            </a:pPr>
            <a:endParaRPr lang="en-US" sz="1944" dirty="0"/>
          </a:p>
        </p:txBody>
      </p:sp>
      <p:sp>
        <p:nvSpPr>
          <p:cNvPr id="12" name="Text 9"/>
          <p:cNvSpPr/>
          <p:nvPr/>
        </p:nvSpPr>
        <p:spPr>
          <a:xfrm>
            <a:off x="7560112" y="3718798"/>
            <a:ext cx="6379012" cy="31599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88"/>
              </a:lnSpc>
              <a:buNone/>
            </a:pPr>
            <a:r>
              <a:rPr lang="en-US" sz="1555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.</a:t>
            </a:r>
            <a:endParaRPr lang="en-US" sz="1555" dirty="0"/>
          </a:p>
        </p:txBody>
      </p:sp>
      <p:sp>
        <p:nvSpPr>
          <p:cNvPr id="13" name="Shape 10"/>
          <p:cNvSpPr/>
          <p:nvPr/>
        </p:nvSpPr>
        <p:spPr>
          <a:xfrm>
            <a:off x="6673215" y="4862512"/>
            <a:ext cx="691277" cy="22860"/>
          </a:xfrm>
          <a:prstGeom prst="roundRect">
            <a:avLst>
              <a:gd name="adj" fmla="val 129600"/>
            </a:avLst>
          </a:prstGeom>
          <a:solidFill>
            <a:srgbClr val="504D4C"/>
          </a:solidFill>
          <a:ln/>
        </p:spPr>
        <p:txBody>
          <a:bodyPr/>
          <a:lstStyle/>
          <a:p>
            <a:endParaRPr lang="en-ZA" dirty="0"/>
          </a:p>
        </p:txBody>
      </p:sp>
      <p:sp>
        <p:nvSpPr>
          <p:cNvPr id="15" name="Text 12"/>
          <p:cNvSpPr/>
          <p:nvPr/>
        </p:nvSpPr>
        <p:spPr>
          <a:xfrm>
            <a:off x="6391156" y="4725829"/>
            <a:ext cx="165497" cy="29622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333"/>
              </a:lnSpc>
              <a:buNone/>
            </a:pPr>
            <a:endParaRPr lang="en-US" sz="2333" dirty="0"/>
          </a:p>
        </p:txBody>
      </p:sp>
      <p:sp>
        <p:nvSpPr>
          <p:cNvPr id="16" name="Text 13"/>
          <p:cNvSpPr/>
          <p:nvPr/>
        </p:nvSpPr>
        <p:spPr>
          <a:xfrm>
            <a:off x="7560112" y="4627007"/>
            <a:ext cx="2468880" cy="30861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30"/>
              </a:lnSpc>
              <a:buNone/>
            </a:pPr>
            <a:endParaRPr lang="en-US" sz="1944" dirty="0"/>
          </a:p>
        </p:txBody>
      </p:sp>
      <p:sp>
        <p:nvSpPr>
          <p:cNvPr id="17" name="Text 14"/>
          <p:cNvSpPr/>
          <p:nvPr/>
        </p:nvSpPr>
        <p:spPr>
          <a:xfrm>
            <a:off x="7560112" y="5054084"/>
            <a:ext cx="6379012" cy="31599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88"/>
              </a:lnSpc>
              <a:buNone/>
            </a:pPr>
            <a:r>
              <a:rPr lang="en-US" sz="1555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.</a:t>
            </a:r>
            <a:endParaRPr lang="en-US" sz="1555" dirty="0"/>
          </a:p>
        </p:txBody>
      </p:sp>
      <p:sp>
        <p:nvSpPr>
          <p:cNvPr id="18" name="Shape 15"/>
          <p:cNvSpPr/>
          <p:nvPr/>
        </p:nvSpPr>
        <p:spPr>
          <a:xfrm>
            <a:off x="6673215" y="6197798"/>
            <a:ext cx="691277" cy="22860"/>
          </a:xfrm>
          <a:prstGeom prst="roundRect">
            <a:avLst>
              <a:gd name="adj" fmla="val 129600"/>
            </a:avLst>
          </a:prstGeom>
          <a:solidFill>
            <a:srgbClr val="504D4C"/>
          </a:solidFill>
          <a:ln/>
        </p:spPr>
        <p:txBody>
          <a:bodyPr/>
          <a:lstStyle/>
          <a:p>
            <a:endParaRPr lang="en-ZA" dirty="0"/>
          </a:p>
        </p:txBody>
      </p:sp>
      <p:sp>
        <p:nvSpPr>
          <p:cNvPr id="21" name="Text 18"/>
          <p:cNvSpPr/>
          <p:nvPr/>
        </p:nvSpPr>
        <p:spPr>
          <a:xfrm>
            <a:off x="7560112" y="5962293"/>
            <a:ext cx="2468880" cy="30861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30"/>
              </a:lnSpc>
              <a:buNone/>
            </a:pPr>
            <a:endParaRPr lang="en-US" sz="1944" dirty="0"/>
          </a:p>
        </p:txBody>
      </p:sp>
      <p:sp>
        <p:nvSpPr>
          <p:cNvPr id="22" name="Text 19"/>
          <p:cNvSpPr/>
          <p:nvPr/>
        </p:nvSpPr>
        <p:spPr>
          <a:xfrm>
            <a:off x="7560112" y="6389370"/>
            <a:ext cx="6379012" cy="31599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88"/>
              </a:lnSpc>
              <a:buNone/>
            </a:pPr>
            <a:endParaRPr lang="en-US" sz="1555" dirty="0"/>
          </a:p>
        </p:txBody>
      </p:sp>
      <p:pic>
        <p:nvPicPr>
          <p:cNvPr id="23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E340ADF-BF18-E5D9-3100-525C7767DB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60048" y="1631018"/>
            <a:ext cx="6986868" cy="6527424"/>
          </a:xfrm>
          <a:prstGeom prst="rect">
            <a:avLst/>
          </a:prstGeom>
        </p:spPr>
      </p:pic>
      <p:pic>
        <p:nvPicPr>
          <p:cNvPr id="14" name="Picture 13" descr="A graph of different colored bars&#10;&#10;Description automatically generated">
            <a:extLst>
              <a:ext uri="{FF2B5EF4-FFF2-40B4-BE49-F238E27FC236}">
                <a16:creationId xmlns:a16="http://schemas.microsoft.com/office/drawing/2014/main" id="{7C8AAEE0-AD19-03EF-1697-EF296F0A52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681" y="1600199"/>
            <a:ext cx="7385798" cy="6562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9105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  <p:txBody>
          <a:bodyPr/>
          <a:lstStyle/>
          <a:p>
            <a:endParaRPr lang="en-ZA" dirty="0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  <p:txBody>
          <a:bodyPr/>
          <a:lstStyle/>
          <a:p>
            <a:endParaRPr lang="en-ZA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128623" y="944404"/>
            <a:ext cx="7859554" cy="114681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>
              <a:lnSpc>
                <a:spcPts val="4515"/>
              </a:lnSpc>
              <a:buNone/>
            </a:pPr>
            <a:r>
              <a:rPr lang="en-US" sz="3600" dirty="0">
                <a:solidFill>
                  <a:srgbClr val="D8B6A4"/>
                </a:solidFill>
                <a:latin typeface="Gelasio"/>
                <a:ea typeface="Gelasio"/>
                <a:cs typeface="Gelasio" pitchFamily="34" charset="-120"/>
              </a:rPr>
              <a:t>Feature Engineering</a:t>
            </a:r>
            <a:endParaRPr lang="en-US" sz="3612" dirty="0">
              <a:latin typeface="Gelasio"/>
            </a:endParaRPr>
          </a:p>
        </p:txBody>
      </p:sp>
      <p:sp>
        <p:nvSpPr>
          <p:cNvPr id="6" name="Text 3"/>
          <p:cNvSpPr/>
          <p:nvPr/>
        </p:nvSpPr>
        <p:spPr>
          <a:xfrm>
            <a:off x="5973348" y="1883288"/>
            <a:ext cx="8014829" cy="107005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>
              <a:lnSpc>
                <a:spcPts val="2312"/>
              </a:lnSpc>
              <a:buNone/>
            </a:pPr>
            <a:r>
              <a:rPr lang="en-US" sz="2000" dirty="0">
                <a:solidFill>
                  <a:srgbClr val="C9C2C0"/>
                </a:solidFill>
                <a:latin typeface="Gelasio"/>
                <a:ea typeface="Gelasio" pitchFamily="34" charset="-122"/>
                <a:cs typeface="Gelasio" pitchFamily="34" charset="-120"/>
              </a:rPr>
              <a:t>This step focuses on creating relevant features from the collected data and choosing the most suitable machine learning model for predictions.</a:t>
            </a:r>
            <a:endParaRPr lang="en-US" sz="2000" dirty="0">
              <a:latin typeface="Gelasio"/>
            </a:endParaRPr>
          </a:p>
        </p:txBody>
      </p:sp>
      <p:sp>
        <p:nvSpPr>
          <p:cNvPr id="7" name="Shape 4"/>
          <p:cNvSpPr/>
          <p:nvPr/>
        </p:nvSpPr>
        <p:spPr>
          <a:xfrm>
            <a:off x="6128623" y="3159681"/>
            <a:ext cx="7859554" cy="1350645"/>
          </a:xfrm>
          <a:prstGeom prst="roundRect">
            <a:avLst>
              <a:gd name="adj" fmla="val 2038"/>
            </a:avLst>
          </a:prstGeom>
          <a:solidFill>
            <a:srgbClr val="373433"/>
          </a:solidFill>
          <a:ln/>
        </p:spPr>
        <p:txBody>
          <a:bodyPr/>
          <a:lstStyle/>
          <a:p>
            <a:endParaRPr lang="en-ZA" dirty="0"/>
          </a:p>
        </p:txBody>
      </p:sp>
      <p:sp>
        <p:nvSpPr>
          <p:cNvPr id="8" name="Text 5"/>
          <p:cNvSpPr/>
          <p:nvPr/>
        </p:nvSpPr>
        <p:spPr>
          <a:xfrm>
            <a:off x="6312098" y="3328642"/>
            <a:ext cx="2932486" cy="402816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Garamond" panose="02020404030301010803" pitchFamily="18" charset="0"/>
                <a:ea typeface="Gelasio"/>
                <a:cs typeface="Arial" panose="020B0604020202020204" pitchFamily="34" charset="0"/>
              </a:rPr>
              <a:t>Dimensionality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Garamond" panose="02020404030301010803" pitchFamily="18" charset="0"/>
                <a:ea typeface="Gelasio"/>
                <a:cs typeface="Arial" panose="020B0604020202020204" pitchFamily="34" charset="0"/>
              </a:rPr>
              <a:t>Reduction</a:t>
            </a:r>
            <a:endParaRPr lang="en-US" dirty="0" smtClean="0">
              <a:solidFill>
                <a:schemeClr val="tx2">
                  <a:lumMod val="75000"/>
                </a:schemeClr>
              </a:solidFill>
              <a:latin typeface="Garamond" panose="02020404030301010803" pitchFamily="18" charset="0"/>
              <a:ea typeface="Gelasio"/>
              <a:cs typeface="Arial" panose="020B0604020202020204" pitchFamily="34" charset="0"/>
            </a:endParaRPr>
          </a:p>
          <a:p>
            <a:endParaRPr lang="en-US" dirty="0">
              <a:solidFill>
                <a:schemeClr val="tx2">
                  <a:lumMod val="75000"/>
                </a:schemeClr>
              </a:solidFill>
              <a:latin typeface="Garamond" panose="02020404030301010803" pitchFamily="18" charset="0"/>
              <a:ea typeface="Gelasio"/>
              <a:cs typeface="Arial" panose="020B0604020202020204" pitchFamily="34" charset="0"/>
            </a:endParaRPr>
          </a:p>
          <a:p>
            <a:r>
              <a:rPr lang="en-US" sz="1600" dirty="0" smtClean="0">
                <a:solidFill>
                  <a:schemeClr val="tx2">
                    <a:lumMod val="75000"/>
                  </a:schemeClr>
                </a:solidFill>
                <a:latin typeface="Garamond" panose="02020404030301010803" pitchFamily="18" charset="0"/>
                <a:ea typeface="Gelasio"/>
                <a:cs typeface="Arial" panose="020B0604020202020204" pitchFamily="34" charset="0"/>
              </a:rPr>
              <a:t>- Principal 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  <a:latin typeface="Garamond" panose="02020404030301010803" pitchFamily="18" charset="0"/>
                <a:ea typeface="Gelasio"/>
                <a:cs typeface="Arial" panose="020B0604020202020204" pitchFamily="34" charset="0"/>
              </a:rPr>
              <a:t>Component Analysis (PCA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Gelasio"/>
                <a:cs typeface="Arial" panose="020B0604020202020204" pitchFamily="34" charset="0"/>
              </a:rPr>
              <a:t>)</a:t>
            </a:r>
            <a:endParaRPr lang="en-US" sz="1600" dirty="0"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  <a:ea typeface="Gelasio"/>
              <a:cs typeface="Arial" panose="020B0604020202020204" pitchFamily="34" charset="0"/>
            </a:endParaRPr>
          </a:p>
          <a:p>
            <a:pPr>
              <a:lnSpc>
                <a:spcPts val="2258"/>
              </a:lnSpc>
            </a:pPr>
            <a:endParaRPr lang="en-US" dirty="0">
              <a:solidFill>
                <a:srgbClr val="FFFFFF"/>
              </a:solidFill>
              <a:ea typeface="+mn-lt"/>
              <a:cs typeface="+mn-lt"/>
            </a:endParaRPr>
          </a:p>
        </p:txBody>
      </p:sp>
      <p:sp>
        <p:nvSpPr>
          <p:cNvPr id="9" name="Text 6"/>
          <p:cNvSpPr/>
          <p:nvPr/>
        </p:nvSpPr>
        <p:spPr>
          <a:xfrm>
            <a:off x="6312098" y="3739872"/>
            <a:ext cx="7492603" cy="58697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ts val="2312"/>
              </a:lnSpc>
            </a:pPr>
            <a:endParaRPr lang="en-US" sz="1400" dirty="0">
              <a:solidFill>
                <a:srgbClr val="C9C2C0"/>
              </a:solidFill>
              <a:latin typeface="Gelasio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6154023" y="4693801"/>
            <a:ext cx="7859554" cy="1350645"/>
          </a:xfrm>
          <a:prstGeom prst="roundRect">
            <a:avLst>
              <a:gd name="adj" fmla="val 2038"/>
            </a:avLst>
          </a:prstGeom>
          <a:solidFill>
            <a:srgbClr val="373433"/>
          </a:solidFill>
          <a:ln/>
        </p:spPr>
        <p:txBody>
          <a:bodyPr/>
          <a:lstStyle/>
          <a:p>
            <a:endParaRPr lang="en-ZA" dirty="0"/>
          </a:p>
        </p:txBody>
      </p:sp>
      <p:sp>
        <p:nvSpPr>
          <p:cNvPr id="11" name="Text 8"/>
          <p:cNvSpPr/>
          <p:nvPr/>
        </p:nvSpPr>
        <p:spPr>
          <a:xfrm>
            <a:off x="6312098" y="4819219"/>
            <a:ext cx="2293858" cy="1041752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>
              <a:lnSpc>
                <a:spcPts val="2258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Garamond" panose="02020404030301010803" pitchFamily="18" charset="0"/>
                <a:ea typeface="Gelasio"/>
                <a:cs typeface="+mn-lt"/>
              </a:rPr>
              <a:t>Normalization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Garamond" panose="02020404030301010803" pitchFamily="18" charset="0"/>
                <a:ea typeface="Gelasio"/>
                <a:cs typeface="+mn-lt"/>
              </a:rPr>
              <a:t>and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Garamond" panose="02020404030301010803" pitchFamily="18" charset="0"/>
                <a:ea typeface="Gelasio"/>
                <a:cs typeface="+mn-lt"/>
              </a:rPr>
              <a:t>Scaling</a:t>
            </a:r>
          </a:p>
          <a:p>
            <a:pPr>
              <a:lnSpc>
                <a:spcPts val="2258"/>
              </a:lnSpc>
            </a:pPr>
            <a:endParaRPr lang="en-US" dirty="0" smtClean="0">
              <a:solidFill>
                <a:schemeClr val="tx2">
                  <a:lumMod val="75000"/>
                </a:schemeClr>
              </a:solidFill>
              <a:latin typeface="Garamond" panose="02020404030301010803" pitchFamily="18" charset="0"/>
              <a:ea typeface="Gelasio"/>
              <a:cs typeface="+mn-lt"/>
            </a:endParaRPr>
          </a:p>
          <a:p>
            <a:pPr>
              <a:lnSpc>
                <a:spcPts val="2258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Garamond" panose="02020404030301010803" pitchFamily="18" charset="0"/>
                <a:ea typeface="Gelasio"/>
                <a:cs typeface="+mn-lt"/>
              </a:rPr>
              <a:t>- </a:t>
            </a:r>
            <a:r>
              <a:rPr lang="en-US" sz="1600" dirty="0" smtClean="0">
                <a:solidFill>
                  <a:schemeClr val="tx2">
                    <a:lumMod val="75000"/>
                  </a:schemeClr>
                </a:solidFill>
                <a:latin typeface="Garamond" panose="02020404030301010803" pitchFamily="18" charset="0"/>
                <a:ea typeface="Gelasio"/>
                <a:cs typeface="+mn-lt"/>
              </a:rPr>
              <a:t>Min-Max 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  <a:latin typeface="Garamond" panose="02020404030301010803" pitchFamily="18" charset="0"/>
                <a:ea typeface="Gelasio"/>
                <a:cs typeface="+mn-lt"/>
              </a:rPr>
              <a:t>Scaling</a:t>
            </a:r>
            <a:endParaRPr lang="en-US" sz="1600" dirty="0">
              <a:solidFill>
                <a:schemeClr val="tx2">
                  <a:lumMod val="75000"/>
                </a:schemeClr>
              </a:solidFill>
              <a:latin typeface="Garamond" panose="02020404030301010803" pitchFamily="18" charset="0"/>
              <a:ea typeface="Gelasio"/>
              <a:cs typeface="+mn-lt"/>
            </a:endParaRPr>
          </a:p>
        </p:txBody>
      </p:sp>
      <p:sp>
        <p:nvSpPr>
          <p:cNvPr id="12" name="Text 9"/>
          <p:cNvSpPr/>
          <p:nvPr/>
        </p:nvSpPr>
        <p:spPr>
          <a:xfrm>
            <a:off x="6312098" y="5273993"/>
            <a:ext cx="7492603" cy="58697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285750" indent="-285750">
              <a:lnSpc>
                <a:spcPts val="2312"/>
              </a:lnSpc>
              <a:buFont typeface="Calibri"/>
              <a:buChar char="-"/>
            </a:pPr>
            <a:endParaRPr lang="en-US" sz="1400" dirty="0">
              <a:solidFill>
                <a:srgbClr val="C9C2C0"/>
              </a:solidFill>
              <a:latin typeface="Gelasio"/>
              <a:ea typeface="Gelasio"/>
            </a:endParaRPr>
          </a:p>
        </p:txBody>
      </p:sp>
      <p:sp>
        <p:nvSpPr>
          <p:cNvPr id="13" name="Shape 10"/>
          <p:cNvSpPr/>
          <p:nvPr/>
        </p:nvSpPr>
        <p:spPr>
          <a:xfrm>
            <a:off x="6128623" y="6227921"/>
            <a:ext cx="7859554" cy="1057156"/>
          </a:xfrm>
          <a:prstGeom prst="roundRect">
            <a:avLst>
              <a:gd name="adj" fmla="val 2604"/>
            </a:avLst>
          </a:prstGeom>
          <a:solidFill>
            <a:srgbClr val="373433"/>
          </a:solidFill>
          <a:ln/>
        </p:spPr>
        <p:txBody>
          <a:bodyPr/>
          <a:lstStyle/>
          <a:p>
            <a:endParaRPr lang="en-ZA" dirty="0"/>
          </a:p>
        </p:txBody>
      </p:sp>
      <p:sp>
        <p:nvSpPr>
          <p:cNvPr id="14" name="Text 11"/>
          <p:cNvSpPr/>
          <p:nvPr/>
        </p:nvSpPr>
        <p:spPr>
          <a:xfrm>
            <a:off x="6312098" y="6411397"/>
            <a:ext cx="2472452" cy="286703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>
              <a:lnSpc>
                <a:spcPts val="2258"/>
              </a:lnSpc>
            </a:pPr>
            <a:r>
              <a:rPr lang="en-US" dirty="0">
                <a:solidFill>
                  <a:srgbClr val="C9C2C0"/>
                </a:solidFill>
                <a:latin typeface="Garamond" panose="02020404030301010803" pitchFamily="18" charset="0"/>
              </a:rPr>
              <a:t>Feature Selection Methods</a:t>
            </a:r>
            <a:endParaRPr lang="en-US" dirty="0">
              <a:latin typeface="Garamond" panose="02020404030301010803" pitchFamily="18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6312098" y="6808113"/>
            <a:ext cx="7492603" cy="293489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>
              <a:lnSpc>
                <a:spcPts val="2312"/>
              </a:lnSpc>
            </a:pPr>
            <a:r>
              <a:rPr lang="en-US" sz="1600" dirty="0" smtClean="0">
                <a:solidFill>
                  <a:srgbClr val="C9C2C0"/>
                </a:solidFill>
                <a:latin typeface="Garamond" panose="02020404030301010803" pitchFamily="18" charset="0"/>
                <a:cs typeface="Calibri"/>
              </a:rPr>
              <a:t>- Variance</a:t>
            </a:r>
            <a:r>
              <a:rPr lang="en-US" sz="1600" dirty="0" smtClean="0">
                <a:solidFill>
                  <a:srgbClr val="C9C2C0"/>
                </a:solidFill>
                <a:latin typeface="Garamond" panose="02020404030301010803" pitchFamily="18" charset="0"/>
                <a:ea typeface="+mn-lt"/>
                <a:cs typeface="+mn-lt"/>
              </a:rPr>
              <a:t> </a:t>
            </a:r>
            <a:r>
              <a:rPr lang="en-US" sz="1600" dirty="0">
                <a:solidFill>
                  <a:srgbClr val="C9C2C0"/>
                </a:solidFill>
                <a:latin typeface="Garamond" panose="02020404030301010803" pitchFamily="18" charset="0"/>
                <a:ea typeface="+mn-lt"/>
                <a:cs typeface="+mn-lt"/>
              </a:rPr>
              <a:t>Threshold, Correlation Matrix</a:t>
            </a:r>
            <a:endParaRPr lang="en-US" sz="1600" dirty="0">
              <a:solidFill>
                <a:srgbClr val="C9C2C0"/>
              </a:solidFill>
              <a:latin typeface="Garamond" panose="02020404030301010803" pitchFamily="18" charset="0"/>
              <a:cs typeface="Calibri"/>
            </a:endParaRPr>
          </a:p>
        </p:txBody>
      </p:sp>
      <p:pic>
        <p:nvPicPr>
          <p:cNvPr id="16" name="Image 1" descr="preencoded.png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3905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  <p:txBody>
          <a:bodyPr/>
          <a:lstStyle/>
          <a:p>
            <a:endParaRPr lang="en-ZA" dirty="0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  <p:txBody>
          <a:bodyPr/>
          <a:lstStyle/>
          <a:p>
            <a:endParaRPr lang="en-ZA" dirty="0"/>
          </a:p>
        </p:txBody>
      </p:sp>
      <p:sp>
        <p:nvSpPr>
          <p:cNvPr id="5" name="Text 2"/>
          <p:cNvSpPr/>
          <p:nvPr/>
        </p:nvSpPr>
        <p:spPr>
          <a:xfrm>
            <a:off x="435189" y="461325"/>
            <a:ext cx="7859554" cy="114681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>
              <a:lnSpc>
                <a:spcPts val="4515"/>
              </a:lnSpc>
              <a:buNone/>
            </a:pPr>
            <a:r>
              <a:rPr lang="en-US" sz="3600" dirty="0">
                <a:solidFill>
                  <a:srgbClr val="D8B6A4"/>
                </a:solidFill>
                <a:latin typeface="Gelasio"/>
                <a:ea typeface="Gelasio" pitchFamily="34" charset="-122"/>
                <a:cs typeface="Gelasio" pitchFamily="34" charset="-120"/>
              </a:rPr>
              <a:t>Model Selection</a:t>
            </a:r>
            <a:endParaRPr lang="en-US" sz="3600" dirty="0">
              <a:latin typeface="Gelasio"/>
            </a:endParaRPr>
          </a:p>
        </p:txBody>
      </p:sp>
      <p:sp>
        <p:nvSpPr>
          <p:cNvPr id="8" name="Text 5"/>
          <p:cNvSpPr/>
          <p:nvPr/>
        </p:nvSpPr>
        <p:spPr>
          <a:xfrm>
            <a:off x="428883" y="1324575"/>
            <a:ext cx="2293858" cy="286703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 marL="0" indent="0">
              <a:lnSpc>
                <a:spcPts val="2258"/>
              </a:lnSpc>
              <a:buNone/>
            </a:pPr>
            <a:r>
              <a:rPr lang="en-US" dirty="0">
                <a:solidFill>
                  <a:srgbClr val="C9C2C0"/>
                </a:solidFill>
                <a:latin typeface="Gelasio"/>
              </a:rPr>
              <a:t>K-Means</a:t>
            </a:r>
          </a:p>
        </p:txBody>
      </p:sp>
      <p:sp>
        <p:nvSpPr>
          <p:cNvPr id="9" name="Text 6"/>
          <p:cNvSpPr/>
          <p:nvPr/>
        </p:nvSpPr>
        <p:spPr>
          <a:xfrm>
            <a:off x="6312098" y="3739872"/>
            <a:ext cx="7492603" cy="58697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>
              <a:lnSpc>
                <a:spcPts val="2312"/>
              </a:lnSpc>
              <a:buNone/>
            </a:pPr>
            <a:endParaRPr lang="en-US" sz="1400" dirty="0">
              <a:solidFill>
                <a:srgbClr val="C9C2C0"/>
              </a:solidFill>
              <a:latin typeface="Gelasio"/>
            </a:endParaRPr>
          </a:p>
        </p:txBody>
      </p:sp>
      <p:sp>
        <p:nvSpPr>
          <p:cNvPr id="11" name="Text 8"/>
          <p:cNvSpPr/>
          <p:nvPr/>
        </p:nvSpPr>
        <p:spPr>
          <a:xfrm>
            <a:off x="7761336" y="1323193"/>
            <a:ext cx="2293858" cy="286703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>
              <a:lnSpc>
                <a:spcPts val="2258"/>
              </a:lnSpc>
            </a:pPr>
            <a:r>
              <a:rPr lang="en-US" dirty="0">
                <a:solidFill>
                  <a:srgbClr val="C9C2C0"/>
                </a:solidFill>
                <a:latin typeface="Gelasio"/>
                <a:ea typeface="Gelasio"/>
              </a:rPr>
              <a:t>Elbow Method</a:t>
            </a:r>
          </a:p>
        </p:txBody>
      </p:sp>
      <p:sp>
        <p:nvSpPr>
          <p:cNvPr id="12" name="Text 9"/>
          <p:cNvSpPr/>
          <p:nvPr/>
        </p:nvSpPr>
        <p:spPr>
          <a:xfrm>
            <a:off x="6312098" y="5273993"/>
            <a:ext cx="7492603" cy="58697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>
              <a:lnSpc>
                <a:spcPts val="2312"/>
              </a:lnSpc>
              <a:buNone/>
            </a:pPr>
            <a:endParaRPr lang="en-US" sz="1400" dirty="0">
              <a:solidFill>
                <a:srgbClr val="C9C2C0"/>
              </a:solidFill>
              <a:latin typeface="Gelasio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6312098" y="6411397"/>
            <a:ext cx="2472452" cy="286703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 marL="0" indent="0">
              <a:lnSpc>
                <a:spcPts val="2258"/>
              </a:lnSpc>
              <a:buNone/>
            </a:pPr>
            <a:endParaRPr lang="en-US" dirty="0">
              <a:solidFill>
                <a:srgbClr val="C9C2C0"/>
              </a:solidFill>
              <a:latin typeface="Gelasio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6312098" y="6808113"/>
            <a:ext cx="7492603" cy="293489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 marL="0" indent="0">
              <a:lnSpc>
                <a:spcPts val="2312"/>
              </a:lnSpc>
              <a:buNone/>
            </a:pPr>
            <a:endParaRPr lang="en-US" sz="1400" dirty="0">
              <a:solidFill>
                <a:srgbClr val="C9C2C0"/>
              </a:solidFill>
              <a:latin typeface="Gelasio"/>
            </a:endParaRPr>
          </a:p>
        </p:txBody>
      </p:sp>
      <p:pic>
        <p:nvPicPr>
          <p:cNvPr id="16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4396BF0-F344-0852-1218-E6120D9B48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4993" y="1846233"/>
            <a:ext cx="7356534" cy="5744832"/>
          </a:xfrm>
          <a:prstGeom prst="rect">
            <a:avLst/>
          </a:prstGeom>
        </p:spPr>
      </p:pic>
      <p:pic>
        <p:nvPicPr>
          <p:cNvPr id="4" name="Picture 3" descr="A graph with a line&#10;&#10;Description automatically generated">
            <a:extLst>
              <a:ext uri="{FF2B5EF4-FFF2-40B4-BE49-F238E27FC236}">
                <a16:creationId xmlns:a16="http://schemas.microsoft.com/office/drawing/2014/main" id="{A9C889BE-1A4A-014A-F231-E79DDDD067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39487" y="1841247"/>
            <a:ext cx="6901132" cy="575480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bdcae967-3fad-4680-a49c-139beb1d9882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468C19D15BFB44B8718D41C712C1D2C" ma:contentTypeVersion="7" ma:contentTypeDescription="Create a new document." ma:contentTypeScope="" ma:versionID="a2dae5a436fc08e66e33af345359dd99">
  <xsd:schema xmlns:xsd="http://www.w3.org/2001/XMLSchema" xmlns:xs="http://www.w3.org/2001/XMLSchema" xmlns:p="http://schemas.microsoft.com/office/2006/metadata/properties" xmlns:ns3="bdcae967-3fad-4680-a49c-139beb1d9882" targetNamespace="http://schemas.microsoft.com/office/2006/metadata/properties" ma:root="true" ma:fieldsID="0f262bb03a2e165cfa133bbeaec74caa" ns3:_="">
    <xsd:import namespace="bdcae967-3fad-4680-a49c-139beb1d9882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MediaServiceObjectDetectorVersions" minOccurs="0"/>
                <xsd:element ref="ns3:MediaServiceSearchProperties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dcae967-3fad-4680-a49c-139beb1d988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3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_activity" ma:index="14" nillable="true" ma:displayName="_activity" ma:hidden="true" ma:internalName="_activity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5FF6518-5916-4DD2-94B2-D17B0E95A2B7}">
  <ds:schemaRefs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schemas.microsoft.com/office/2006/documentManagement/types"/>
    <ds:schemaRef ds:uri="http://schemas.microsoft.com/office/2006/metadata/properties"/>
    <ds:schemaRef ds:uri="bdcae967-3fad-4680-a49c-139beb1d9882"/>
    <ds:schemaRef ds:uri="http://www.w3.org/XML/1998/namespace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52491780-B62E-43E4-9332-0DE378C6628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F1EB9CE-CCD6-44AC-A27A-AB53001DB117}">
  <ds:schemaRefs>
    <ds:schemaRef ds:uri="bdcae967-3fad-4680-a49c-139beb1d9882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69</TotalTime>
  <Words>632</Words>
  <Application>Microsoft Office PowerPoint</Application>
  <PresentationFormat>Custom</PresentationFormat>
  <Paragraphs>130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Aptos</vt:lpstr>
      <vt:lpstr>Arial</vt:lpstr>
      <vt:lpstr>Calibri</vt:lpstr>
      <vt:lpstr>Calibri Light</vt:lpstr>
      <vt:lpstr>Garamond</vt:lpstr>
      <vt:lpstr>Gelasio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Pioneer College</cp:lastModifiedBy>
  <cp:revision>141</cp:revision>
  <dcterms:created xsi:type="dcterms:W3CDTF">2024-08-02T11:01:21Z</dcterms:created>
  <dcterms:modified xsi:type="dcterms:W3CDTF">2024-08-08T07:19:50Z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0x010100D468C19D15BFB44B8718D41C712C1D2C</vt:lpwstr>
  </property>
</Properties>
</file>